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0" r:id="rId2"/>
    <p:sldId id="256" r:id="rId3"/>
    <p:sldId id="257" r:id="rId4"/>
    <p:sldId id="258" r:id="rId5"/>
    <p:sldId id="259" r:id="rId6"/>
    <p:sldId id="262" r:id="rId7"/>
    <p:sldId id="263" r:id="rId8"/>
    <p:sldId id="264" r:id="rId9"/>
    <p:sldId id="265" r:id="rId10"/>
    <p:sldId id="266" r:id="rId11"/>
    <p:sldId id="268" r:id="rId12"/>
    <p:sldId id="269"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12" y="-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CD913-ED46-4F43-A4A1-231191D30E21}" type="datetimeFigureOut">
              <a:rPr lang="en-US" smtClean="0"/>
              <a:t>6/9/15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42E692-721D-194F-A76C-D67E014BE870}" type="slidenum">
              <a:rPr lang="en-US" smtClean="0"/>
              <a:t>‹#›</a:t>
            </a:fld>
            <a:endParaRPr lang="en-US"/>
          </a:p>
        </p:txBody>
      </p:sp>
    </p:spTree>
    <p:extLst>
      <p:ext uri="{BB962C8B-B14F-4D97-AF65-F5344CB8AC3E}">
        <p14:creationId xmlns:p14="http://schemas.microsoft.com/office/powerpoint/2010/main" val="3444729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	</a:t>
            </a:r>
            <a:r>
              <a:rPr lang="en-US" sz="1400" b="1" kern="1200" dirty="0" smtClean="0">
                <a:solidFill>
                  <a:schemeClr val="tx1"/>
                </a:solidFill>
                <a:effectLst/>
                <a:latin typeface="+mn-lt"/>
                <a:ea typeface="+mn-ea"/>
                <a:cs typeface="+mn-cs"/>
              </a:rPr>
              <a:t>Some</a:t>
            </a:r>
            <a:r>
              <a:rPr lang="en-US" sz="1400" b="1" kern="1200" baseline="0" dirty="0" smtClean="0">
                <a:solidFill>
                  <a:schemeClr val="tx1"/>
                </a:solidFill>
                <a:effectLst/>
                <a:latin typeface="+mn-lt"/>
                <a:ea typeface="+mn-ea"/>
                <a:cs typeface="+mn-cs"/>
              </a:rPr>
              <a:t> of the slides have animation on them. ALL the animation has been formatted to happen automatically without needing to press ENTER for it.</a:t>
            </a:r>
            <a:endParaRPr lang="en-US" sz="14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2E692-721D-194F-A76C-D67E014BE870}" type="slidenum">
              <a:rPr lang="en-US" smtClean="0"/>
              <a:t>1</a:t>
            </a:fld>
            <a:endParaRPr lang="en-US"/>
          </a:p>
        </p:txBody>
      </p:sp>
    </p:spTree>
    <p:extLst>
      <p:ext uri="{BB962C8B-B14F-4D97-AF65-F5344CB8AC3E}">
        <p14:creationId xmlns:p14="http://schemas.microsoft.com/office/powerpoint/2010/main" val="53962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said that the Comte de Saint </a:t>
            </a:r>
            <a:r>
              <a:rPr lang="en-US" sz="1200" kern="1200" dirty="0" err="1" smtClean="0">
                <a:solidFill>
                  <a:schemeClr val="tx1"/>
                </a:solidFill>
                <a:effectLst/>
                <a:latin typeface="+mn-lt"/>
                <a:ea typeface="+mn-ea"/>
                <a:cs typeface="+mn-cs"/>
              </a:rPr>
              <a:t>Germain</a:t>
            </a:r>
            <a:r>
              <a:rPr lang="en-US" sz="1200" kern="1200" dirty="0" smtClean="0">
                <a:solidFill>
                  <a:schemeClr val="tx1"/>
                </a:solidFill>
                <a:effectLst/>
                <a:latin typeface="+mn-lt"/>
                <a:ea typeface="+mn-ea"/>
                <a:cs typeface="+mn-cs"/>
              </a:rPr>
              <a:t> appeared here and there for over a hundred years old. He wanted to unite Europe but the leaders there did not respond to him. So he turned his attention toward the United States. </a:t>
            </a:r>
          </a:p>
          <a:p>
            <a:r>
              <a:rPr lang="en-US" sz="1200" kern="1200" dirty="0" smtClean="0">
                <a:solidFill>
                  <a:schemeClr val="tx1"/>
                </a:solidFill>
                <a:effectLst/>
                <a:latin typeface="+mn-lt"/>
                <a:ea typeface="+mn-ea"/>
                <a:cs typeface="+mn-cs"/>
              </a:rPr>
              <a:t>	In 1776 in America, the writers of the Declaration of Independence were debating whether or not to sign this document. For to sign it meant that England would declare these men as traitors and their lives would be at risk. At a key moment, a “mystery” man appeared and shouted, “Sign that document!” </a:t>
            </a:r>
            <a:r>
              <a:rPr lang="en-US" sz="1200" b="1" kern="1200" dirty="0" smtClean="0">
                <a:solidFill>
                  <a:schemeClr val="tx1"/>
                </a:solidFill>
                <a:effectLst/>
                <a:latin typeface="+mn-lt"/>
                <a:ea typeface="+mn-ea"/>
                <a:cs typeface="+mn-cs"/>
              </a:rPr>
              <a:t>(GO TO SLIDE ELEVEN)</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10</a:t>
            </a:fld>
            <a:endParaRPr lang="en-US"/>
          </a:p>
        </p:txBody>
      </p:sp>
    </p:spTree>
    <p:extLst>
      <p:ext uri="{BB962C8B-B14F-4D97-AF65-F5344CB8AC3E}">
        <p14:creationId xmlns:p14="http://schemas.microsoft.com/office/powerpoint/2010/main" val="135630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They did and America went on to become a free nation. 	</a:t>
            </a:r>
          </a:p>
          <a:p>
            <a:r>
              <a:rPr lang="en-US" sz="1200" kern="1200" dirty="0" smtClean="0">
                <a:solidFill>
                  <a:schemeClr val="tx1"/>
                </a:solidFill>
                <a:effectLst/>
                <a:latin typeface="+mn-lt"/>
                <a:ea typeface="+mn-ea"/>
                <a:cs typeface="+mn-cs"/>
              </a:rPr>
              <a:t>	By now you can probably guess this mystery man’s name. </a:t>
            </a:r>
            <a:r>
              <a:rPr lang="en-US" sz="1200" b="1" i="1" kern="1200" dirty="0" smtClean="0">
                <a:solidFill>
                  <a:schemeClr val="tx1"/>
                </a:solidFill>
                <a:effectLst/>
                <a:latin typeface="+mn-lt"/>
                <a:ea typeface="+mn-ea"/>
                <a:cs typeface="+mn-cs"/>
              </a:rPr>
              <a:t>(Pause.)</a:t>
            </a:r>
            <a:r>
              <a:rPr lang="en-US" sz="1200" kern="1200" dirty="0" smtClean="0">
                <a:solidFill>
                  <a:schemeClr val="tx1"/>
                </a:solidFill>
                <a:effectLst/>
                <a:latin typeface="+mn-lt"/>
                <a:ea typeface="+mn-ea"/>
                <a:cs typeface="+mn-cs"/>
              </a:rPr>
              <a:t> Yes, our beloved Saint </a:t>
            </a:r>
            <a:r>
              <a:rPr lang="en-US" sz="1200" kern="1200" dirty="0" err="1" smtClean="0">
                <a:solidFill>
                  <a:schemeClr val="tx1"/>
                </a:solidFill>
                <a:effectLst/>
                <a:latin typeface="+mn-lt"/>
                <a:ea typeface="+mn-ea"/>
                <a:cs typeface="+mn-cs"/>
              </a:rPr>
              <a:t>Germain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(GO TO SLIDE TWELVE)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11</a:t>
            </a:fld>
            <a:endParaRPr lang="en-US"/>
          </a:p>
        </p:txBody>
      </p:sp>
    </p:spTree>
    <p:extLst>
      <p:ext uri="{BB962C8B-B14F-4D97-AF65-F5344CB8AC3E}">
        <p14:creationId xmlns:p14="http://schemas.microsoft.com/office/powerpoint/2010/main" val="2708168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we know that Saint </a:t>
            </a:r>
            <a:r>
              <a:rPr lang="en-US" sz="1200" kern="1200" dirty="0" err="1" smtClean="0">
                <a:solidFill>
                  <a:schemeClr val="tx1"/>
                </a:solidFill>
                <a:effectLst/>
                <a:latin typeface="+mn-lt"/>
                <a:ea typeface="+mn-ea"/>
                <a:cs typeface="+mn-cs"/>
              </a:rPr>
              <a:t>Germain</a:t>
            </a:r>
            <a:r>
              <a:rPr lang="en-US" sz="1200" kern="1200" dirty="0" smtClean="0">
                <a:solidFill>
                  <a:schemeClr val="tx1"/>
                </a:solidFill>
                <a:effectLst/>
                <a:latin typeface="+mn-lt"/>
                <a:ea typeface="+mn-ea"/>
                <a:cs typeface="+mn-cs"/>
              </a:rPr>
              <a:t> sponsored America to focus freedom for the nations of the world. America is not just a place; it is the focus for the entire I AM Race. 	We’re not quite finished with our mystery game. What gift of freedom do we have today from our beloved Saint </a:t>
            </a:r>
            <a:r>
              <a:rPr lang="en-US" sz="1200" kern="1200" dirty="0" err="1" smtClean="0">
                <a:solidFill>
                  <a:schemeClr val="tx1"/>
                </a:solidFill>
                <a:effectLst/>
                <a:latin typeface="+mn-lt"/>
                <a:ea typeface="+mn-ea"/>
                <a:cs typeface="+mn-cs"/>
              </a:rPr>
              <a:t>Germain</a:t>
            </a:r>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(Pause.)</a:t>
            </a:r>
            <a:r>
              <a:rPr lang="en-US" sz="1200" kern="1200" dirty="0" smtClean="0">
                <a:solidFill>
                  <a:schemeClr val="tx1"/>
                </a:solidFill>
                <a:effectLst/>
                <a:latin typeface="+mn-lt"/>
                <a:ea typeface="+mn-ea"/>
                <a:cs typeface="+mn-cs"/>
              </a:rPr>
              <a:t> Right the violet flame! </a:t>
            </a:r>
            <a:r>
              <a:rPr lang="en-US" sz="1200" b="1" kern="1200" dirty="0" smtClean="0">
                <a:solidFill>
                  <a:schemeClr val="tx1"/>
                </a:solidFill>
                <a:effectLst/>
                <a:latin typeface="+mn-lt"/>
                <a:ea typeface="+mn-ea"/>
                <a:cs typeface="+mn-cs"/>
              </a:rPr>
              <a:t>(GO TO SLIDE THIRTEEN)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Let’s stand and show our gratitude to this remarkable ascended master who loves the flame of freedom. Let’s stand and say 3x, “Hail Saint </a:t>
            </a:r>
            <a:r>
              <a:rPr lang="en-US" sz="1200" kern="1200" dirty="0" err="1" smtClean="0">
                <a:solidFill>
                  <a:schemeClr val="tx1"/>
                </a:solidFill>
                <a:effectLst/>
                <a:latin typeface="+mn-lt"/>
                <a:ea typeface="+mn-ea"/>
                <a:cs typeface="+mn-cs"/>
              </a:rPr>
              <a:t>Germain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We are now going to do a fun activity about these embodiments of Saint </a:t>
            </a:r>
            <a:r>
              <a:rPr lang="en-US" sz="1200" kern="1200" dirty="0" err="1" smtClean="0">
                <a:solidFill>
                  <a:schemeClr val="tx1"/>
                </a:solidFill>
                <a:effectLst/>
                <a:latin typeface="+mn-lt"/>
                <a:ea typeface="+mn-ea"/>
                <a:cs typeface="+mn-cs"/>
              </a:rPr>
              <a:t>Germain</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2E692-721D-194F-A76C-D67E014BE870}" type="slidenum">
              <a:rPr lang="en-US" smtClean="0"/>
              <a:t>12</a:t>
            </a:fld>
            <a:endParaRPr lang="en-US"/>
          </a:p>
        </p:txBody>
      </p:sp>
    </p:spTree>
    <p:extLst>
      <p:ext uri="{BB962C8B-B14F-4D97-AF65-F5344CB8AC3E}">
        <p14:creationId xmlns:p14="http://schemas.microsoft.com/office/powerpoint/2010/main" val="539627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Let’s stand and show our gratitude to this remarkable ascended master who loves the flame of freedom. Let’s stand and say 3x, “Hail Saint </a:t>
            </a:r>
            <a:r>
              <a:rPr lang="en-US" sz="1200" kern="1200" dirty="0" err="1" smtClean="0">
                <a:solidFill>
                  <a:schemeClr val="tx1"/>
                </a:solidFill>
                <a:effectLst/>
                <a:latin typeface="+mn-lt"/>
                <a:ea typeface="+mn-ea"/>
                <a:cs typeface="+mn-cs"/>
              </a:rPr>
              <a:t>Germain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We are now going to do a fun activity about these embodiments of Saint </a:t>
            </a:r>
            <a:r>
              <a:rPr lang="en-US" sz="1200" kern="1200" dirty="0" err="1" smtClean="0">
                <a:solidFill>
                  <a:schemeClr val="tx1"/>
                </a:solidFill>
                <a:effectLst/>
                <a:latin typeface="+mn-lt"/>
                <a:ea typeface="+mn-ea"/>
                <a:cs typeface="+mn-cs"/>
              </a:rPr>
              <a:t>Germain</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13</a:t>
            </a:fld>
            <a:endParaRPr lang="en-US"/>
          </a:p>
        </p:txBody>
      </p:sp>
    </p:spTree>
    <p:extLst>
      <p:ext uri="{BB962C8B-B14F-4D97-AF65-F5344CB8AC3E}">
        <p14:creationId xmlns:p14="http://schemas.microsoft.com/office/powerpoint/2010/main" val="397548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Saint </a:t>
            </a:r>
            <a:r>
              <a:rPr lang="en-US" sz="1200" kern="1200" dirty="0" err="1" smtClean="0">
                <a:solidFill>
                  <a:schemeClr val="tx1"/>
                </a:solidFill>
                <a:effectLst/>
                <a:latin typeface="+mn-lt"/>
                <a:ea typeface="+mn-ea"/>
                <a:cs typeface="+mn-cs"/>
              </a:rPr>
              <a:t>Germain</a:t>
            </a:r>
            <a:r>
              <a:rPr lang="en-US" sz="1200" kern="1200" dirty="0" smtClean="0">
                <a:solidFill>
                  <a:schemeClr val="tx1"/>
                </a:solidFill>
                <a:effectLst/>
                <a:latin typeface="+mn-lt"/>
                <a:ea typeface="+mn-ea"/>
                <a:cs typeface="+mn-cs"/>
              </a:rPr>
              <a:t> lived as the high priest of the violet temple. He was schooled in at Archangel </a:t>
            </a:r>
            <a:r>
              <a:rPr lang="en-US" sz="1200" kern="1200" dirty="0" err="1" smtClean="0">
                <a:solidFill>
                  <a:schemeClr val="tx1"/>
                </a:solidFill>
                <a:effectLst/>
                <a:latin typeface="+mn-lt"/>
                <a:ea typeface="+mn-ea"/>
                <a:cs typeface="+mn-cs"/>
              </a:rPr>
              <a:t>Zadkiel’s</a:t>
            </a:r>
            <a:r>
              <a:rPr lang="en-US" sz="1200" kern="1200" dirty="0" smtClean="0">
                <a:solidFill>
                  <a:schemeClr val="tx1"/>
                </a:solidFill>
                <a:effectLst/>
                <a:latin typeface="+mn-lt"/>
                <a:ea typeface="+mn-ea"/>
                <a:cs typeface="+mn-cs"/>
              </a:rPr>
              <a:t> retreat, which stood where the island of Cuba now stands. This fact is like a clue. You will hear it later as the story continues. </a:t>
            </a:r>
          </a:p>
          <a:p>
            <a:r>
              <a:rPr lang="en-US" sz="1200" kern="1200" dirty="0" smtClean="0">
                <a:solidFill>
                  <a:schemeClr val="tx1"/>
                </a:solidFill>
                <a:effectLst/>
                <a:latin typeface="+mn-lt"/>
                <a:ea typeface="+mn-ea"/>
                <a:cs typeface="+mn-cs"/>
              </a:rPr>
              <a:t>	But the continent of Atlantis was about to sink due to people turning away from God. The Great Divine Director entrusted Saint </a:t>
            </a:r>
            <a:r>
              <a:rPr lang="en-US" sz="1200" kern="1200" dirty="0" err="1" smtClean="0">
                <a:solidFill>
                  <a:schemeClr val="tx1"/>
                </a:solidFill>
                <a:effectLst/>
                <a:latin typeface="+mn-lt"/>
                <a:ea typeface="+mn-ea"/>
                <a:cs typeface="+mn-cs"/>
              </a:rPr>
              <a:t>Germain</a:t>
            </a:r>
            <a:r>
              <a:rPr lang="en-US" sz="1200" kern="1200" dirty="0" smtClean="0">
                <a:solidFill>
                  <a:schemeClr val="tx1"/>
                </a:solidFill>
                <a:effectLst/>
                <a:latin typeface="+mn-lt"/>
                <a:ea typeface="+mn-ea"/>
                <a:cs typeface="+mn-cs"/>
              </a:rPr>
              <a:t> and a few other faithful priests with a most important task. </a:t>
            </a:r>
            <a:r>
              <a:rPr lang="en-US" sz="1200" b="1" kern="1200" dirty="0" smtClean="0">
                <a:solidFill>
                  <a:schemeClr val="tx1"/>
                </a:solidFill>
                <a:effectLst/>
                <a:latin typeface="+mn-lt"/>
                <a:ea typeface="+mn-ea"/>
                <a:cs typeface="+mn-cs"/>
              </a:rPr>
              <a:t>(GO TO SLIDE THREE) </a:t>
            </a:r>
            <a:endParaRPr lang="en-US" sz="1400" dirty="0"/>
          </a:p>
        </p:txBody>
      </p:sp>
      <p:sp>
        <p:nvSpPr>
          <p:cNvPr id="4" name="Slide Number Placeholder 3"/>
          <p:cNvSpPr>
            <a:spLocks noGrp="1"/>
          </p:cNvSpPr>
          <p:nvPr>
            <p:ph type="sldNum" sz="quarter" idx="10"/>
          </p:nvPr>
        </p:nvSpPr>
        <p:spPr/>
        <p:txBody>
          <a:bodyPr/>
          <a:lstStyle/>
          <a:p>
            <a:fld id="{AF42E692-721D-194F-A76C-D67E014BE870}" type="slidenum">
              <a:rPr lang="en-US" smtClean="0"/>
              <a:t>2</a:t>
            </a:fld>
            <a:endParaRPr lang="en-US"/>
          </a:p>
        </p:txBody>
      </p:sp>
    </p:spTree>
    <p:extLst>
      <p:ext uri="{BB962C8B-B14F-4D97-AF65-F5344CB8AC3E}">
        <p14:creationId xmlns:p14="http://schemas.microsoft.com/office/powerpoint/2010/main" val="204367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They were to transport the flame of freedom to a place of safety in Transylvania. What do you think? Could this be another link? </a:t>
            </a:r>
            <a:r>
              <a:rPr lang="en-US" sz="1200" b="1" i="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Now, let’s jump ahead all the way to the 1200’s, when Saint </a:t>
            </a:r>
            <a:r>
              <a:rPr lang="en-US" sz="1200" kern="1200" dirty="0" err="1" smtClean="0">
                <a:solidFill>
                  <a:schemeClr val="tx1"/>
                </a:solidFill>
                <a:effectLst/>
                <a:latin typeface="+mn-lt"/>
                <a:ea typeface="+mn-ea"/>
                <a:cs typeface="+mn-cs"/>
              </a:rPr>
              <a:t>Germain</a:t>
            </a:r>
            <a:r>
              <a:rPr lang="en-US" sz="1200" kern="1200" dirty="0" smtClean="0">
                <a:solidFill>
                  <a:schemeClr val="tx1"/>
                </a:solidFill>
                <a:effectLst/>
                <a:latin typeface="+mn-lt"/>
                <a:ea typeface="+mn-ea"/>
                <a:cs typeface="+mn-cs"/>
              </a:rPr>
              <a:t> was embodied as Roger Bacon. </a:t>
            </a:r>
            <a:r>
              <a:rPr lang="en-US" sz="1200" b="1" kern="1200" dirty="0" smtClean="0">
                <a:solidFill>
                  <a:schemeClr val="tx1"/>
                </a:solidFill>
                <a:effectLst/>
                <a:latin typeface="+mn-lt"/>
                <a:ea typeface="+mn-ea"/>
                <a:cs typeface="+mn-cs"/>
              </a:rPr>
              <a:t>(GO TO SLIDE FOUR)</a:t>
            </a:r>
            <a:r>
              <a:rPr lang="en-US" sz="1400" dirty="0" smtClean="0">
                <a:effectLst/>
              </a:rPr>
              <a:t> </a:t>
            </a:r>
            <a:endParaRPr lang="en-US" sz="14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2E692-721D-194F-A76C-D67E014BE870}" type="slidenum">
              <a:rPr lang="en-US" smtClean="0"/>
              <a:t>3</a:t>
            </a:fld>
            <a:endParaRPr lang="en-US"/>
          </a:p>
        </p:txBody>
      </p:sp>
    </p:spTree>
    <p:extLst>
      <p:ext uri="{BB962C8B-B14F-4D97-AF65-F5344CB8AC3E}">
        <p14:creationId xmlns:p14="http://schemas.microsoft.com/office/powerpoint/2010/main" val="405007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Bacon predicted </a:t>
            </a:r>
            <a:r>
              <a:rPr lang="en-US" sz="1200" b="1" kern="1200" dirty="0" smtClean="0">
                <a:solidFill>
                  <a:schemeClr val="tx1"/>
                </a:solidFill>
                <a:effectLst/>
                <a:latin typeface="+mn-lt"/>
                <a:ea typeface="+mn-ea"/>
                <a:cs typeface="+mn-cs"/>
              </a:rPr>
              <a:t>that “the sea between the end of Spain on the west and the beginning of India on the east is navigable in a very few days if the wind is favorable.”</a:t>
            </a:r>
            <a:r>
              <a:rPr lang="en-US" sz="1200" kern="1200" dirty="0" smtClean="0">
                <a:solidFill>
                  <a:schemeClr val="tx1"/>
                </a:solidFill>
                <a:effectLst/>
                <a:latin typeface="+mn-lt"/>
                <a:ea typeface="+mn-ea"/>
                <a:cs typeface="+mn-cs"/>
              </a:rPr>
              <a:t> This statement was not completely correct. Do you know why? </a:t>
            </a:r>
            <a:r>
              <a:rPr lang="en-US" sz="1200" b="1" i="1" kern="1200" dirty="0" smtClean="0">
                <a:solidFill>
                  <a:schemeClr val="tx1"/>
                </a:solidFill>
                <a:effectLst/>
                <a:latin typeface="+mn-lt"/>
                <a:ea typeface="+mn-ea"/>
                <a:cs typeface="+mn-cs"/>
              </a:rPr>
              <a:t>(Allow children to answer.)</a:t>
            </a:r>
            <a:r>
              <a:rPr lang="en-US" sz="1200" kern="1200" dirty="0" smtClean="0">
                <a:solidFill>
                  <a:schemeClr val="tx1"/>
                </a:solidFill>
                <a:effectLst/>
                <a:latin typeface="+mn-lt"/>
                <a:ea typeface="+mn-ea"/>
                <a:cs typeface="+mn-cs"/>
              </a:rPr>
              <a:t> Yes, the land discovered would not be India, but the New World. Yet, the statement was important because it played a role later in Columbus’ discovery. What part did it play? </a:t>
            </a:r>
            <a:r>
              <a:rPr lang="en-US" sz="1200" kern="1200" dirty="0" err="1" smtClean="0">
                <a:solidFill>
                  <a:schemeClr val="tx1"/>
                </a:solidFill>
                <a:effectLst/>
                <a:latin typeface="+mn-lt"/>
                <a:ea typeface="+mn-ea"/>
                <a:cs typeface="+mn-cs"/>
              </a:rPr>
              <a:t>Aaah</a:t>
            </a:r>
            <a:r>
              <a:rPr lang="en-US" sz="1200" kern="1200" dirty="0" smtClean="0">
                <a:solidFill>
                  <a:schemeClr val="tx1"/>
                </a:solidFill>
                <a:effectLst/>
                <a:latin typeface="+mn-lt"/>
                <a:ea typeface="+mn-ea"/>
                <a:cs typeface="+mn-cs"/>
              </a:rPr>
              <a:t>, you’ll find out along the way.</a:t>
            </a:r>
          </a:p>
          <a:p>
            <a:r>
              <a:rPr lang="en-US" sz="1200" kern="1200" dirty="0" smtClean="0">
                <a:solidFill>
                  <a:schemeClr val="tx1"/>
                </a:solidFill>
                <a:effectLst/>
                <a:latin typeface="+mn-lt"/>
                <a:ea typeface="+mn-ea"/>
                <a:cs typeface="+mn-cs"/>
              </a:rPr>
              <a:t>	Now, we skip two hundred years ahead to 1492, to Saint Germain’s embodiment as Christopher Columbus. </a:t>
            </a:r>
            <a:r>
              <a:rPr lang="en-US" sz="1200" b="1" kern="1200" dirty="0" smtClean="0">
                <a:solidFill>
                  <a:schemeClr val="tx1"/>
                </a:solidFill>
                <a:effectLst/>
                <a:latin typeface="+mn-lt"/>
                <a:ea typeface="+mn-ea"/>
                <a:cs typeface="+mn-cs"/>
              </a:rPr>
              <a:t>(GO TO SLIDE FIVE) </a:t>
            </a:r>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4</a:t>
            </a:fld>
            <a:endParaRPr lang="en-US"/>
          </a:p>
        </p:txBody>
      </p:sp>
    </p:spTree>
    <p:extLst>
      <p:ext uri="{BB962C8B-B14F-4D97-AF65-F5344CB8AC3E}">
        <p14:creationId xmlns:p14="http://schemas.microsoft.com/office/powerpoint/2010/main" val="384631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Columbus loved the ocean. It was a time that explorers were sailing the seas and Columbus began to think about a voyage of his own. He wanted to carry the message of the Christ to the new world. That message, as we know it today, is that the Christ lives in each of our hearts as the freedom flame. What is this freedom flame’s other name? </a:t>
            </a:r>
            <a:r>
              <a:rPr lang="en-US" sz="1200" b="1" i="1" kern="1200" dirty="0" smtClean="0">
                <a:solidFill>
                  <a:schemeClr val="tx1"/>
                </a:solidFill>
                <a:effectLst/>
                <a:latin typeface="+mn-lt"/>
                <a:ea typeface="+mn-ea"/>
                <a:cs typeface="+mn-cs"/>
              </a:rPr>
              <a:t>(Pause.)</a:t>
            </a:r>
            <a:r>
              <a:rPr lang="en-US" sz="1200" kern="1200" dirty="0" smtClean="0">
                <a:solidFill>
                  <a:schemeClr val="tx1"/>
                </a:solidFill>
                <a:effectLst/>
                <a:latin typeface="+mn-lt"/>
                <a:ea typeface="+mn-ea"/>
                <a:cs typeface="+mn-cs"/>
              </a:rPr>
              <a:t> Yes, the threefold flame! </a:t>
            </a:r>
            <a:r>
              <a:rPr lang="en-US" sz="1200" b="1" kern="1200" dirty="0" smtClean="0">
                <a:solidFill>
                  <a:schemeClr val="tx1"/>
                </a:solidFill>
                <a:effectLst/>
                <a:latin typeface="+mn-lt"/>
                <a:ea typeface="+mn-ea"/>
                <a:cs typeface="+mn-cs"/>
              </a:rPr>
              <a:t>(GO TO SLIDE SIX)</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5</a:t>
            </a:fld>
            <a:endParaRPr lang="en-US"/>
          </a:p>
        </p:txBody>
      </p:sp>
    </p:spTree>
    <p:extLst>
      <p:ext uri="{BB962C8B-B14F-4D97-AF65-F5344CB8AC3E}">
        <p14:creationId xmlns:p14="http://schemas.microsoft.com/office/powerpoint/2010/main" val="73736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Columbus wrote a letter to King Ferdinand and Queen Isabella of Spain requesting their sponsorship for his voyage. In the letter he used the quote from his previous incarnation of Roger Bacon, “the sea between the end of Spain on the west and the beginning of India on the east….” Of course, we know the king and queen agreed to sponsor his mission.</a:t>
            </a:r>
          </a:p>
          <a:p>
            <a:r>
              <a:rPr lang="en-US" sz="1200" kern="1200" dirty="0" smtClean="0">
                <a:solidFill>
                  <a:schemeClr val="tx1"/>
                </a:solidFill>
                <a:effectLst/>
                <a:latin typeface="+mn-lt"/>
                <a:ea typeface="+mn-ea"/>
                <a:cs typeface="+mn-cs"/>
              </a:rPr>
              <a:t>	For weeks and weeks Columbus and his crew sailed the ocean. Then on one special day, October 12, one of the men pointed and said, “Look, land ahead.”</a:t>
            </a:r>
          </a:p>
          <a:p>
            <a:r>
              <a:rPr lang="en-US" sz="1200" kern="1200" dirty="0" smtClean="0">
                <a:solidFill>
                  <a:schemeClr val="tx1"/>
                </a:solidFill>
                <a:effectLst/>
                <a:latin typeface="+mn-lt"/>
                <a:ea typeface="+mn-ea"/>
                <a:cs typeface="+mn-cs"/>
              </a:rPr>
              <a:t>	But this was not just any land. Do you know where it was? </a:t>
            </a:r>
            <a:r>
              <a:rPr lang="en-US" sz="1200" b="1" i="1" kern="1200" dirty="0" smtClean="0">
                <a:solidFill>
                  <a:schemeClr val="tx1"/>
                </a:solidFill>
                <a:effectLst/>
                <a:latin typeface="+mn-lt"/>
                <a:ea typeface="+mn-ea"/>
                <a:cs typeface="+mn-cs"/>
              </a:rPr>
              <a:t>(Allow children to answer.)</a:t>
            </a:r>
            <a:r>
              <a:rPr lang="en-US" sz="1200" kern="1200" dirty="0" smtClean="0">
                <a:solidFill>
                  <a:schemeClr val="tx1"/>
                </a:solidFill>
                <a:effectLst/>
                <a:latin typeface="+mn-lt"/>
                <a:ea typeface="+mn-ea"/>
                <a:cs typeface="+mn-cs"/>
              </a:rPr>
              <a:t> Not in North America as many think and not in the Far East. The flame of freedom at Lord </a:t>
            </a:r>
            <a:r>
              <a:rPr lang="en-US" sz="1200" kern="1200" dirty="0" err="1" smtClean="0">
                <a:solidFill>
                  <a:schemeClr val="tx1"/>
                </a:solidFill>
                <a:effectLst/>
                <a:latin typeface="+mn-lt"/>
                <a:ea typeface="+mn-ea"/>
                <a:cs typeface="+mn-cs"/>
              </a:rPr>
              <a:t>Zadkiel’s</a:t>
            </a:r>
            <a:r>
              <a:rPr lang="en-US" sz="1200" kern="1200" dirty="0" smtClean="0">
                <a:solidFill>
                  <a:schemeClr val="tx1"/>
                </a:solidFill>
                <a:effectLst/>
                <a:latin typeface="+mn-lt"/>
                <a:ea typeface="+mn-ea"/>
                <a:cs typeface="+mn-cs"/>
              </a:rPr>
              <a:t> retreat in Cuba magnetized Columbus to this island, once part of Atlantis. So, on that famous day, he landed right back where he started as the high priest. </a:t>
            </a:r>
            <a:r>
              <a:rPr lang="en-US" sz="1200" b="1" kern="1200" dirty="0" smtClean="0">
                <a:solidFill>
                  <a:schemeClr val="tx1"/>
                </a:solidFill>
                <a:effectLst/>
                <a:latin typeface="+mn-lt"/>
                <a:ea typeface="+mn-ea"/>
                <a:cs typeface="+mn-cs"/>
              </a:rPr>
              <a:t>(GO TO SLIDE SEVEN)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6</a:t>
            </a:fld>
            <a:endParaRPr lang="en-US"/>
          </a:p>
        </p:txBody>
      </p:sp>
    </p:spTree>
    <p:extLst>
      <p:ext uri="{BB962C8B-B14F-4D97-AF65-F5344CB8AC3E}">
        <p14:creationId xmlns:p14="http://schemas.microsoft.com/office/powerpoint/2010/main" val="76419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fast forward to the 1600’s, the time of Saint Germain’s embodiment as Francis Bacon. </a:t>
            </a:r>
            <a:r>
              <a:rPr lang="en-US" sz="1200" b="1" kern="1200" dirty="0" smtClean="0">
                <a:solidFill>
                  <a:schemeClr val="tx1"/>
                </a:solidFill>
                <a:effectLst/>
                <a:latin typeface="+mn-lt"/>
                <a:ea typeface="+mn-ea"/>
                <a:cs typeface="+mn-cs"/>
              </a:rPr>
              <a:t>(GO TO SLIDE EIGHT)</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7</a:t>
            </a:fld>
            <a:endParaRPr lang="en-US"/>
          </a:p>
        </p:txBody>
      </p:sp>
    </p:spTree>
    <p:extLst>
      <p:ext uri="{BB962C8B-B14F-4D97-AF65-F5344CB8AC3E}">
        <p14:creationId xmlns:p14="http://schemas.microsoft.com/office/powerpoint/2010/main" val="1897981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end of this life on May 1, 1684, the soul of Saint </a:t>
            </a:r>
            <a:r>
              <a:rPr lang="en-US" sz="1200" kern="1200" dirty="0" err="1" smtClean="0">
                <a:solidFill>
                  <a:schemeClr val="tx1"/>
                </a:solidFill>
                <a:effectLst/>
                <a:latin typeface="+mn-lt"/>
                <a:ea typeface="+mn-ea"/>
                <a:cs typeface="+mn-cs"/>
              </a:rPr>
              <a:t>Germain</a:t>
            </a:r>
            <a:r>
              <a:rPr lang="en-US" sz="1200" kern="1200" dirty="0" smtClean="0">
                <a:solidFill>
                  <a:schemeClr val="tx1"/>
                </a:solidFill>
                <a:effectLst/>
                <a:latin typeface="+mn-lt"/>
                <a:ea typeface="+mn-ea"/>
                <a:cs typeface="+mn-cs"/>
              </a:rPr>
              <a:t> entered the ritual of the ascension from the </a:t>
            </a:r>
            <a:r>
              <a:rPr lang="en-US" sz="1200" kern="1200" dirty="0" err="1" smtClean="0">
                <a:solidFill>
                  <a:schemeClr val="tx1"/>
                </a:solidFill>
                <a:effectLst/>
                <a:latin typeface="+mn-lt"/>
                <a:ea typeface="+mn-ea"/>
                <a:cs typeface="+mn-cs"/>
              </a:rPr>
              <a:t>Rakoczy</a:t>
            </a:r>
            <a:r>
              <a:rPr lang="en-US" sz="1200" kern="1200" dirty="0" smtClean="0">
                <a:solidFill>
                  <a:schemeClr val="tx1"/>
                </a:solidFill>
                <a:effectLst/>
                <a:latin typeface="+mn-lt"/>
                <a:ea typeface="+mn-ea"/>
                <a:cs typeface="+mn-cs"/>
              </a:rPr>
              <a:t> Mansion in Transylvania, the retreat of the Great Divine Director. Was this place mentioned previously in our story? </a:t>
            </a:r>
            <a:r>
              <a:rPr lang="en-US" sz="1200" b="1" i="1" kern="1200" dirty="0" smtClean="0">
                <a:solidFill>
                  <a:schemeClr val="tx1"/>
                </a:solidFill>
                <a:effectLst/>
                <a:latin typeface="+mn-lt"/>
                <a:ea typeface="+mn-ea"/>
                <a:cs typeface="+mn-cs"/>
              </a:rPr>
              <a:t>(Pause.)</a:t>
            </a:r>
            <a:r>
              <a:rPr lang="en-US" sz="1200" kern="1200" dirty="0" smtClean="0">
                <a:solidFill>
                  <a:schemeClr val="tx1"/>
                </a:solidFill>
                <a:effectLst/>
                <a:latin typeface="+mn-lt"/>
                <a:ea typeface="+mn-ea"/>
                <a:cs typeface="+mn-cs"/>
              </a:rPr>
              <a:t> Yes, it’s where the flame of freedom had been transported from Atlantis, blazing in all its glory. </a:t>
            </a:r>
          </a:p>
          <a:p>
            <a:r>
              <a:rPr lang="en-US" sz="1200" kern="1200" dirty="0" smtClean="0">
                <a:solidFill>
                  <a:schemeClr val="tx1"/>
                </a:solidFill>
                <a:effectLst/>
                <a:latin typeface="+mn-lt"/>
                <a:ea typeface="+mn-ea"/>
                <a:cs typeface="+mn-cs"/>
              </a:rPr>
              <a:t>	Even though Saint </a:t>
            </a:r>
            <a:r>
              <a:rPr lang="en-US" sz="1200" kern="1200" dirty="0" err="1" smtClean="0">
                <a:solidFill>
                  <a:schemeClr val="tx1"/>
                </a:solidFill>
                <a:effectLst/>
                <a:latin typeface="+mn-lt"/>
                <a:ea typeface="+mn-ea"/>
                <a:cs typeface="+mn-cs"/>
              </a:rPr>
              <a:t>Germain</a:t>
            </a:r>
            <a:r>
              <a:rPr lang="en-US" sz="1200" kern="1200" dirty="0" smtClean="0">
                <a:solidFill>
                  <a:schemeClr val="tx1"/>
                </a:solidFill>
                <a:effectLst/>
                <a:latin typeface="+mn-lt"/>
                <a:ea typeface="+mn-ea"/>
                <a:cs typeface="+mn-cs"/>
              </a:rPr>
              <a:t> made his ascension, he was not finished with establishing freedom on earth. He requested a dispensation from the Lords of Karma to return to earth, however, not to be born, but to “appear” in a physical body.  The Karmic Board granted his request.</a:t>
            </a:r>
          </a:p>
          <a:p>
            <a:r>
              <a:rPr lang="en-US" sz="1200" kern="1200" dirty="0" smtClean="0">
                <a:solidFill>
                  <a:schemeClr val="tx1"/>
                </a:solidFill>
                <a:effectLst/>
                <a:latin typeface="+mn-lt"/>
                <a:ea typeface="+mn-ea"/>
                <a:cs typeface="+mn-cs"/>
              </a:rPr>
              <a:t>	He was called the </a:t>
            </a:r>
            <a:r>
              <a:rPr lang="en-US" sz="1200" kern="1200" dirty="0" err="1" smtClean="0">
                <a:solidFill>
                  <a:schemeClr val="tx1"/>
                </a:solidFill>
                <a:effectLst/>
                <a:latin typeface="+mn-lt"/>
                <a:ea typeface="+mn-ea"/>
                <a:cs typeface="+mn-cs"/>
              </a:rPr>
              <a:t>Wonderman</a:t>
            </a:r>
            <a:r>
              <a:rPr lang="en-US" sz="1200" kern="1200" dirty="0" smtClean="0">
                <a:solidFill>
                  <a:schemeClr val="tx1"/>
                </a:solidFill>
                <a:effectLst/>
                <a:latin typeface="+mn-lt"/>
                <a:ea typeface="+mn-ea"/>
                <a:cs typeface="+mn-cs"/>
              </a:rPr>
              <a:t> of Europe. Mystery surrounded him. </a:t>
            </a:r>
            <a:r>
              <a:rPr lang="en-US" sz="1200" b="1" kern="1200" dirty="0" smtClean="0">
                <a:solidFill>
                  <a:schemeClr val="tx1"/>
                </a:solidFill>
                <a:effectLst/>
                <a:latin typeface="+mn-lt"/>
                <a:ea typeface="+mn-ea"/>
                <a:cs typeface="+mn-cs"/>
              </a:rPr>
              <a:t>(GO TO SLIDE NINE) </a:t>
            </a:r>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8</a:t>
            </a:fld>
            <a:endParaRPr lang="en-US"/>
          </a:p>
        </p:txBody>
      </p:sp>
    </p:spTree>
    <p:extLst>
      <p:ext uri="{BB962C8B-B14F-4D97-AF65-F5344CB8AC3E}">
        <p14:creationId xmlns:p14="http://schemas.microsoft.com/office/powerpoint/2010/main" val="99431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 appeared here, he appeared there, he seemed to appear everywhere.  One thing is certain – he was highly visible in the royal courts—AND invisible! </a:t>
            </a:r>
          </a:p>
          <a:p>
            <a:r>
              <a:rPr lang="en-US" sz="1200" kern="1200" dirty="0" smtClean="0">
                <a:solidFill>
                  <a:schemeClr val="tx1"/>
                </a:solidFill>
                <a:effectLst/>
                <a:latin typeface="+mn-lt"/>
                <a:ea typeface="+mn-ea"/>
                <a:cs typeface="+mn-cs"/>
              </a:rPr>
              <a:t>	He visited kings and queens. He would disappear and reappear unpredictably all over Europe. He spoke at least twelve languages so fluently that everywhere he went he was accepted as a native. “Bonjour,” he’d say in France and “</a:t>
            </a:r>
            <a:r>
              <a:rPr lang="en-US" sz="1200" kern="1200" dirty="0" err="1" smtClean="0">
                <a:solidFill>
                  <a:schemeClr val="tx1"/>
                </a:solidFill>
                <a:effectLst/>
                <a:latin typeface="+mn-lt"/>
                <a:ea typeface="+mn-ea"/>
                <a:cs typeface="+mn-cs"/>
              </a:rPr>
              <a:t>Buon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giorno</a:t>
            </a:r>
            <a:r>
              <a:rPr lang="en-US" sz="1200" kern="1200" dirty="0" smtClean="0">
                <a:solidFill>
                  <a:schemeClr val="tx1"/>
                </a:solidFill>
                <a:effectLst/>
                <a:latin typeface="+mn-lt"/>
                <a:ea typeface="+mn-ea"/>
                <a:cs typeface="+mn-cs"/>
              </a:rPr>
              <a:t>,” in Italy. </a:t>
            </a:r>
          </a:p>
          <a:p>
            <a:r>
              <a:rPr lang="en-US" sz="1200" kern="1200" dirty="0" smtClean="0">
                <a:solidFill>
                  <a:schemeClr val="tx1"/>
                </a:solidFill>
                <a:effectLst/>
                <a:latin typeface="+mn-lt"/>
                <a:ea typeface="+mn-ea"/>
                <a:cs typeface="+mn-cs"/>
              </a:rPr>
              <a:t>	Who was this mystery man? He was le Comte de Saint </a:t>
            </a:r>
            <a:r>
              <a:rPr lang="en-US" sz="1200" kern="1200" dirty="0" err="1" smtClean="0">
                <a:solidFill>
                  <a:schemeClr val="tx1"/>
                </a:solidFill>
                <a:effectLst/>
                <a:latin typeface="+mn-lt"/>
                <a:ea typeface="+mn-ea"/>
                <a:cs typeface="+mn-cs"/>
              </a:rPr>
              <a:t>Germain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(GO TO SLIDE TEN)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42E692-721D-194F-A76C-D67E014BE870}" type="slidenum">
              <a:rPr lang="en-US" smtClean="0"/>
              <a:t>9</a:t>
            </a:fld>
            <a:endParaRPr lang="en-US"/>
          </a:p>
        </p:txBody>
      </p:sp>
    </p:spTree>
    <p:extLst>
      <p:ext uri="{BB962C8B-B14F-4D97-AF65-F5344CB8AC3E}">
        <p14:creationId xmlns:p14="http://schemas.microsoft.com/office/powerpoint/2010/main" val="223662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1AF660-E5C0-4047-84B0-F7968C6E96F3}" type="datetimeFigureOut">
              <a:rPr lang="en-US" smtClean="0"/>
              <a:t>6/9/15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102096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AF660-E5C0-4047-84B0-F7968C6E96F3}" type="datetimeFigureOut">
              <a:rPr lang="en-US" smtClean="0"/>
              <a:t>6/9/15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419669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AF660-E5C0-4047-84B0-F7968C6E96F3}" type="datetimeFigureOut">
              <a:rPr lang="en-US" smtClean="0"/>
              <a:t>6/9/15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344506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AF660-E5C0-4047-84B0-F7968C6E96F3}" type="datetimeFigureOut">
              <a:rPr lang="en-US" smtClean="0"/>
              <a:t>6/9/15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202108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1AF660-E5C0-4047-84B0-F7968C6E96F3}" type="datetimeFigureOut">
              <a:rPr lang="en-US" smtClean="0"/>
              <a:t>6/9/15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217970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1AF660-E5C0-4047-84B0-F7968C6E96F3}" type="datetimeFigureOut">
              <a:rPr lang="en-US" smtClean="0"/>
              <a:t>6/9/15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420883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1AF660-E5C0-4047-84B0-F7968C6E96F3}" type="datetimeFigureOut">
              <a:rPr lang="en-US" smtClean="0"/>
              <a:t>6/9/15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56820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AF660-E5C0-4047-84B0-F7968C6E96F3}" type="datetimeFigureOut">
              <a:rPr lang="en-US" smtClean="0"/>
              <a:t>6/9/15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2524614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AF660-E5C0-4047-84B0-F7968C6E96F3}" type="datetimeFigureOut">
              <a:rPr lang="en-US" smtClean="0"/>
              <a:t>6/9/15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105143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AF660-E5C0-4047-84B0-F7968C6E96F3}" type="datetimeFigureOut">
              <a:rPr lang="en-US" smtClean="0"/>
              <a:t>6/9/15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363733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AF660-E5C0-4047-84B0-F7968C6E96F3}" type="datetimeFigureOut">
              <a:rPr lang="en-US" smtClean="0"/>
              <a:t>6/9/15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B210B-AD84-104B-8267-E339CC9EDC41}" type="slidenum">
              <a:rPr lang="en-US" smtClean="0"/>
              <a:t>‹#›</a:t>
            </a:fld>
            <a:endParaRPr lang="en-US"/>
          </a:p>
        </p:txBody>
      </p:sp>
    </p:spTree>
    <p:extLst>
      <p:ext uri="{BB962C8B-B14F-4D97-AF65-F5344CB8AC3E}">
        <p14:creationId xmlns:p14="http://schemas.microsoft.com/office/powerpoint/2010/main" val="26642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AF660-E5C0-4047-84B0-F7968C6E96F3}" type="datetimeFigureOut">
              <a:rPr lang="en-US" smtClean="0"/>
              <a:t>6/9/15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B210B-AD84-104B-8267-E339CC9EDC41}" type="slidenum">
              <a:rPr lang="en-US" smtClean="0"/>
              <a:t>‹#›</a:t>
            </a:fld>
            <a:endParaRPr lang="en-US"/>
          </a:p>
        </p:txBody>
      </p:sp>
    </p:spTree>
    <p:extLst>
      <p:ext uri="{BB962C8B-B14F-4D97-AF65-F5344CB8AC3E}">
        <p14:creationId xmlns:p14="http://schemas.microsoft.com/office/powerpoint/2010/main" val="1728082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microsoft.com/office/2007/relationships/hdphoto" Target="../media/hdphoto13.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png"/><Relationship Id="rId5" Type="http://schemas.microsoft.com/office/2007/relationships/hdphoto" Target="../media/hdphoto14.wdp"/><Relationship Id="rId6" Type="http://schemas.openxmlformats.org/officeDocument/2006/relationships/image" Target="../media/image22.png"/><Relationship Id="rId7" Type="http://schemas.microsoft.com/office/2007/relationships/hdphoto" Target="../media/hdphoto15.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microsoft.com/office/2007/relationships/hdphoto" Target="../media/hdphoto1.wdp"/><Relationship Id="rId6"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5" Type="http://schemas.microsoft.com/office/2007/relationships/hdphoto" Target="../media/hdphoto5.wdp"/><Relationship Id="rId6" Type="http://schemas.openxmlformats.org/officeDocument/2006/relationships/image" Target="../media/image11.png"/><Relationship Id="rId7"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5"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5" Type="http://schemas.microsoft.com/office/2007/relationships/hdphoto" Target="../media/hdphoto8.wdp"/><Relationship Id="rId6" Type="http://schemas.openxmlformats.org/officeDocument/2006/relationships/image" Target="../media/image16.png"/><Relationship Id="rId7" Type="http://schemas.microsoft.com/office/2007/relationships/hdphoto" Target="../media/hdphoto9.wdp"/><Relationship Id="rId8" Type="http://schemas.openxmlformats.org/officeDocument/2006/relationships/image" Target="../media/image17.png"/><Relationship Id="rId9" Type="http://schemas.microsoft.com/office/2007/relationships/hdphoto" Target="../media/hdphoto10.wdp"/><Relationship Id="rId10" Type="http://schemas.microsoft.com/office/2007/relationships/hdphoto" Target="../media/hdphoto11.wdp"/><Relationship Id="rId11" Type="http://schemas.microsoft.com/office/2007/relationships/hdphoto" Target="../media/hdphoto12.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chemeClr val="bg1"/>
            </a:gs>
            <a:gs pos="100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SaintGermain-copyright-tsl-o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164" y="911271"/>
            <a:ext cx="3713789" cy="5199305"/>
          </a:xfrm>
          <a:prstGeom prst="rect">
            <a:avLst/>
          </a:prstGeom>
        </p:spPr>
      </p:pic>
    </p:spTree>
    <p:extLst>
      <p:ext uri="{BB962C8B-B14F-4D97-AF65-F5344CB8AC3E}">
        <p14:creationId xmlns:p14="http://schemas.microsoft.com/office/powerpoint/2010/main" val="38824015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chemeClr val="bg1"/>
            </a:gs>
            <a:gs pos="100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093" y="745674"/>
            <a:ext cx="4231666" cy="5379957"/>
          </a:xfrm>
          <a:prstGeom prst="rect">
            <a:avLst/>
          </a:prstGeom>
        </p:spPr>
      </p:pic>
      <p:pic>
        <p:nvPicPr>
          <p:cNvPr id="5" name="Picture 4" descr="Slide1.jpg"/>
          <p:cNvPicPr>
            <a:picLocks noChangeAspect="1"/>
          </p:cNvPicPr>
          <p:nvPr/>
        </p:nvPicPr>
        <p:blipFill>
          <a:blip r:embed="rId4">
            <a:extLst>
              <a:ext uri="{BEBA8EAE-BF5A-486C-A8C5-ECC9F3942E4B}">
                <a14:imgProps xmlns:a14="http://schemas.microsoft.com/office/drawing/2010/main">
                  <a14:imgLayer r:embed="rId5">
                    <a14:imgEffect>
                      <a14:backgroundRemoval t="4259" b="90000" l="1528" r="99722">
                        <a14:foregroundMark x1="37361" y1="15556" x2="37361" y2="15556"/>
                      </a14:backgroundRemoval>
                    </a14:imgEffect>
                  </a14:imgLayer>
                </a14:imgProps>
              </a:ext>
              <a:ext uri="{28A0092B-C50C-407E-A947-70E740481C1C}">
                <a14:useLocalDpi xmlns:a14="http://schemas.microsoft.com/office/drawing/2010/main" val="0"/>
              </a:ext>
            </a:extLst>
          </a:blip>
          <a:stretch>
            <a:fillRect/>
          </a:stretch>
        </p:blipFill>
        <p:spPr>
          <a:xfrm>
            <a:off x="4718977" y="5147553"/>
            <a:ext cx="1611778" cy="1208834"/>
          </a:xfrm>
          <a:prstGeom prst="rect">
            <a:avLst/>
          </a:prstGeom>
        </p:spPr>
      </p:pic>
    </p:spTree>
    <p:extLst>
      <p:ext uri="{BB962C8B-B14F-4D97-AF65-F5344CB8AC3E}">
        <p14:creationId xmlns:p14="http://schemas.microsoft.com/office/powerpoint/2010/main" val="26854693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3" descr="SG3ff.jpg"/>
          <p:cNvPicPr>
            <a:picLocks noChangeAspect="1"/>
          </p:cNvPicPr>
          <p:nvPr/>
        </p:nvPicPr>
        <p:blipFill>
          <a:blip r:embed="rId4">
            <a:extLst>
              <a:ext uri="{BEBA8EAE-BF5A-486C-A8C5-ECC9F3942E4B}">
                <a14:imgProps xmlns:a14="http://schemas.microsoft.com/office/drawing/2010/main">
                  <a14:imgLayer r:embed="rId5">
                    <a14:imgEffect>
                      <a14:backgroundRemoval t="0" b="100000" l="0" r="99583">
                        <a14:foregroundMark x1="44861" y1="92963" x2="44861" y2="92963"/>
                      </a14:backgroundRemoval>
                    </a14:imgEffect>
                  </a14:imgLayer>
                </a14:imgProps>
              </a:ext>
              <a:ext uri="{28A0092B-C50C-407E-A947-70E740481C1C}">
                <a14:useLocalDpi xmlns:a14="http://schemas.microsoft.com/office/drawing/2010/main" val="0"/>
              </a:ext>
            </a:extLst>
          </a:blip>
          <a:stretch>
            <a:fillRect/>
          </a:stretch>
        </p:blipFill>
        <p:spPr>
          <a:xfrm>
            <a:off x="2371588" y="-290690"/>
            <a:ext cx="4982246" cy="3736685"/>
          </a:xfrm>
          <a:prstGeom prst="rect">
            <a:avLst/>
          </a:prstGeom>
        </p:spPr>
      </p:pic>
      <p:pic>
        <p:nvPicPr>
          <p:cNvPr id="5" name="Picture 4" descr="signdoc.jpg"/>
          <p:cNvPicPr>
            <a:picLocks noChangeAspect="1"/>
          </p:cNvPicPr>
          <p:nvPr/>
        </p:nvPicPr>
        <p:blipFill>
          <a:blip r:embed="rId6">
            <a:extLst>
              <a:ext uri="{BEBA8EAE-BF5A-486C-A8C5-ECC9F3942E4B}">
                <a14:imgProps xmlns:a14="http://schemas.microsoft.com/office/drawing/2010/main">
                  <a14:imgLayer r:embed="rId7">
                    <a14:imgEffect>
                      <a14:backgroundRemoval t="0" b="100000" l="0" r="99583"/>
                    </a14:imgEffect>
                  </a14:imgLayer>
                </a14:imgProps>
              </a:ext>
              <a:ext uri="{28A0092B-C50C-407E-A947-70E740481C1C}">
                <a14:useLocalDpi xmlns:a14="http://schemas.microsoft.com/office/drawing/2010/main" val="0"/>
              </a:ext>
            </a:extLst>
          </a:blip>
          <a:stretch>
            <a:fillRect/>
          </a:stretch>
        </p:blipFill>
        <p:spPr>
          <a:xfrm>
            <a:off x="1361751" y="841473"/>
            <a:ext cx="4492628" cy="3369471"/>
          </a:xfrm>
          <a:prstGeom prst="rect">
            <a:avLst/>
          </a:prstGeom>
        </p:spPr>
      </p:pic>
    </p:spTree>
    <p:extLst>
      <p:ext uri="{BB962C8B-B14F-4D97-AF65-F5344CB8AC3E}">
        <p14:creationId xmlns:p14="http://schemas.microsoft.com/office/powerpoint/2010/main" val="2010130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500"/>
                                        <p:tgtEl>
                                          <p:spTgt spid="4"/>
                                        </p:tgtEl>
                                      </p:cBhvr>
                                    </p:animEffect>
                                  </p:childTnLst>
                                </p:cTn>
                              </p:par>
                            </p:childTnLst>
                          </p:cTn>
                        </p:par>
                        <p:par>
                          <p:cTn id="8" fill="hold">
                            <p:stCondLst>
                              <p:cond delay="2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intGermain-copyright-tsl-o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164" y="911271"/>
            <a:ext cx="3713789" cy="5199305"/>
          </a:xfrm>
          <a:prstGeom prst="rect">
            <a:avLst/>
          </a:prstGeom>
        </p:spPr>
      </p:pic>
    </p:spTree>
    <p:extLst>
      <p:ext uri="{BB962C8B-B14F-4D97-AF65-F5344CB8AC3E}">
        <p14:creationId xmlns:p14="http://schemas.microsoft.com/office/powerpoint/2010/main" val="8554069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1736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chemeClr val="bg1"/>
            </a:gs>
            <a:gs pos="100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tlantis-c-www-TSL-o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193" y="955465"/>
            <a:ext cx="5124520" cy="5601631"/>
          </a:xfrm>
          <a:prstGeom prst="rect">
            <a:avLst/>
          </a:prstGeom>
        </p:spPr>
      </p:pic>
    </p:spTree>
    <p:extLst>
      <p:ext uri="{BB962C8B-B14F-4D97-AF65-F5344CB8AC3E}">
        <p14:creationId xmlns:p14="http://schemas.microsoft.com/office/powerpoint/2010/main" val="23489623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chemeClr val="bg1"/>
            </a:gs>
            <a:gs pos="100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5" name="Picture 4" descr="ETHERICRETREATSELMORYAdarjeeling.jpg"/>
          <p:cNvPicPr>
            <a:picLocks noChangeAspect="1"/>
          </p:cNvPicPr>
          <p:nvPr/>
        </p:nvPicPr>
        <p:blipFill rotWithShape="1">
          <a:blip r:embed="rId3">
            <a:extLst>
              <a:ext uri="{28A0092B-C50C-407E-A947-70E740481C1C}">
                <a14:useLocalDpi xmlns:a14="http://schemas.microsoft.com/office/drawing/2010/main" val="0"/>
              </a:ext>
            </a:extLst>
          </a:blip>
          <a:srcRect b="8719"/>
          <a:stretch/>
        </p:blipFill>
        <p:spPr>
          <a:xfrm>
            <a:off x="4503229" y="354439"/>
            <a:ext cx="4404510" cy="2791196"/>
          </a:xfrm>
          <a:prstGeom prst="rect">
            <a:avLst/>
          </a:prstGeom>
          <a:ln>
            <a:noFill/>
          </a:ln>
          <a:effectLst>
            <a:softEdge rad="112500"/>
          </a:effectLst>
        </p:spPr>
      </p:pic>
      <p:pic>
        <p:nvPicPr>
          <p:cNvPr id="6" name="Picture 5" descr="vf.jpeg"/>
          <p:cNvPicPr>
            <a:picLocks noChangeAspect="1"/>
          </p:cNvPicPr>
          <p:nvPr/>
        </p:nvPicPr>
        <p:blipFill>
          <a:blip r:embed="rId4">
            <a:alphaModFix amt="86000"/>
            <a:extLst>
              <a:ext uri="{BEBA8EAE-BF5A-486C-A8C5-ECC9F3942E4B}">
                <a14:imgProps xmlns:a14="http://schemas.microsoft.com/office/drawing/2010/main">
                  <a14:imgLayer r:embed="rId5">
                    <a14:imgEffect>
                      <a14:backgroundRemoval t="0" b="99026" l="0" r="100000">
                        <a14:backgroundMark x1="44246" y1="14502" x2="44246" y2="9957"/>
                      </a14:backgroundRemoval>
                    </a14:imgEffect>
                  </a14:imgLayer>
                </a14:imgProps>
              </a:ext>
              <a:ext uri="{28A0092B-C50C-407E-A947-70E740481C1C}">
                <a14:useLocalDpi xmlns:a14="http://schemas.microsoft.com/office/drawing/2010/main" val="0"/>
              </a:ext>
            </a:extLst>
          </a:blip>
          <a:stretch>
            <a:fillRect/>
          </a:stretch>
        </p:blipFill>
        <p:spPr>
          <a:xfrm>
            <a:off x="834870" y="3817994"/>
            <a:ext cx="1292671" cy="2369897"/>
          </a:xfrm>
          <a:prstGeom prst="rect">
            <a:avLst/>
          </a:prstGeom>
        </p:spPr>
      </p:pic>
      <p:pic>
        <p:nvPicPr>
          <p:cNvPr id="7" name="Picture 6" descr="atlantis-c-www-TSL-org.jpg"/>
          <p:cNvPicPr>
            <a:picLocks noChangeAspect="1"/>
          </p:cNvPicPr>
          <p:nvPr/>
        </p:nvPicPr>
        <p:blipFill rotWithShape="1">
          <a:blip r:embed="rId6">
            <a:extLst>
              <a:ext uri="{28A0092B-C50C-407E-A947-70E740481C1C}">
                <a14:useLocalDpi xmlns:a14="http://schemas.microsoft.com/office/drawing/2010/main" val="0"/>
              </a:ext>
            </a:extLst>
          </a:blip>
          <a:srcRect b="8181"/>
          <a:stretch/>
        </p:blipFill>
        <p:spPr>
          <a:xfrm>
            <a:off x="464622" y="3322852"/>
            <a:ext cx="3325838" cy="3338055"/>
          </a:xfrm>
          <a:prstGeom prst="rect">
            <a:avLst/>
          </a:prstGeom>
          <a:ln>
            <a:noFill/>
          </a:ln>
          <a:effectLst>
            <a:softEdge rad="112500"/>
          </a:effectLst>
        </p:spPr>
      </p:pic>
    </p:spTree>
    <p:extLst>
      <p:ext uri="{BB962C8B-B14F-4D97-AF65-F5344CB8AC3E}">
        <p14:creationId xmlns:p14="http://schemas.microsoft.com/office/powerpoint/2010/main" val="3470583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8.57589E-6 -2.17744E-7 C -0.00157 -0.02016 -0.00331 -0.03614 -0.00973 -0.05398 C -0.01112 -0.06788 -0.0139 -0.07969 -0.01633 -0.09266 C -0.01755 -0.09845 -0.01946 -0.11003 -0.01946 -0.11003 C -0.02206 -0.14826 -0.03405 -0.20848 -0.00973 -0.23489 C -0.00417 -0.24114 -0.00383 -0.24717 0.00312 -0.24995 C 0.00711 -0.25805 0.01041 -0.25759 0.01615 -0.26292 C 0.01684 -0.26385 0.02552 -0.27288 0.02743 -0.27381 C 0.03195 -0.27659 0.03699 -0.27821 0.04185 -0.28029 C 0.04341 -0.28122 0.04671 -0.28238 0.04671 -0.28238 C 0.08874 -0.28168 0.13059 -0.28029 0.17262 -0.28029 C 0.19503 -0.28029 0.19121 -0.27937 0.20336 -0.28446 C 0.20962 -0.29048 0.21708 -0.29512 0.22438 -0.29952 C 0.22993 -0.30739 0.23046 -0.31017 0.2341 -0.31898 C 0.24365 -0.34284 0.2381 -0.32338 0.24209 -0.33843 C 0.24088 -0.38106 0.23758 -0.41742 0.24036 -0.45912 C 0.24036 -0.46144 0.24122 -0.46398 0.24209 -0.46561 C 0.25651 -0.49178 0.24939 -0.47394 0.26328 -0.49572 C 0.26623 -0.50058 0.26814 -0.50637 0.27127 -0.51078 C 0.2803 -0.52421 0.29263 -0.53023 0.30045 -0.54529 C 0.30322 -0.55734 0.30774 -0.56498 0.3133 -0.5754 C 0.31434 -0.57772 0.3166 -0.58189 0.3166 -0.58189 C 0.3265 -0.62451 0.36557 -0.63563 0.39405 -0.64003 C 0.41177 -0.64768 0.43035 -0.64745 0.44893 -0.6486 C 0.47412 -0.65578 0.50086 -0.66111 0.52657 -0.66366 C 0.54584 -0.66297 0.56512 -0.66297 0.58475 -0.66158 C 0.58943 -0.66134 0.5943 -0.65926 0.59899 -0.65741 C 0.60246 -0.65625 0.60889 -0.653 0.60889 -0.653 C 0.61427 -0.64768 0.61844 -0.64304 0.62504 -0.64003 C 0.62712 -0.63656 0.62903 -0.63262 0.63146 -0.62938 C 0.63268 -0.62776 0.63494 -0.62683 0.63633 -0.62498 C 0.64258 -0.61664 0.64136 -0.60413 0.64605 -0.59486 C 0.65161 -0.58398 0.65491 -0.57332 0.65734 -0.56035 C 0.6563 -0.55386 0.65595 -0.54714 0.65421 -0.54089 C 0.65317 -0.53765 0.65057 -0.53556 0.64935 -0.53232 C 0.64831 -0.52977 0.64814 -0.52676 0.64761 -0.52375 C 0.64605 -0.5168 0.63963 -0.50429 0.63963 -0.50429 C 0.63615 -0.48576 0.63563 -0.48622 0.63806 -0.4612 C 0.63824 -0.45912 0.64102 -0.45611 0.63963 -0.45472 C 0.63772 -0.4531 0.63528 -0.45611 0.6332 -0.4568 C 0.62191 -0.467 0.62712 -0.46422 0.61861 -0.46769 C 0.59499 -0.4663 0.57867 -0.46445 0.55731 -0.45472 C 0.54775 -0.45588 0.52969 -0.45287 0.52969 -0.47209 " pathEditMode="relative" ptsTypes="ffffffffffffffffffffffffffffffffffffffffffA">
                                      <p:cBhvr>
                                        <p:cTn id="6" dur="5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chemeClr val="bg1"/>
            </a:gs>
            <a:gs pos="100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5" name="Picture 4" descr="Roger-bacon-stat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119" y="694106"/>
            <a:ext cx="5658817" cy="5610313"/>
          </a:xfrm>
          <a:prstGeom prst="rect">
            <a:avLst/>
          </a:prstGeom>
        </p:spPr>
      </p:pic>
      <p:pic>
        <p:nvPicPr>
          <p:cNvPr id="6" name="Picture 5" descr="Slide1.jpg"/>
          <p:cNvPicPr>
            <a:picLocks noChangeAspect="1"/>
          </p:cNvPicPr>
          <p:nvPr/>
        </p:nvPicPr>
        <p:blipFill>
          <a:blip r:embed="rId4">
            <a:alphaModFix amt="51000"/>
            <a:extLst>
              <a:ext uri="{BEBA8EAE-BF5A-486C-A8C5-ECC9F3942E4B}">
                <a14:imgProps xmlns:a14="http://schemas.microsoft.com/office/drawing/2010/main">
                  <a14:imgLayer r:embed="rId5">
                    <a14:imgEffect>
                      <a14:backgroundRemoval t="5556" b="100000" l="0" r="99306"/>
                    </a14:imgEffect>
                  </a14:imgLayer>
                </a14:imgProps>
              </a:ext>
              <a:ext uri="{28A0092B-C50C-407E-A947-70E740481C1C}">
                <a14:useLocalDpi xmlns:a14="http://schemas.microsoft.com/office/drawing/2010/main" val="0"/>
              </a:ext>
            </a:extLst>
          </a:blip>
          <a:stretch>
            <a:fillRect/>
          </a:stretch>
        </p:blipFill>
        <p:spPr>
          <a:xfrm>
            <a:off x="4193615" y="3455769"/>
            <a:ext cx="712472" cy="534354"/>
          </a:xfrm>
          <a:prstGeom prst="rect">
            <a:avLst/>
          </a:prstGeom>
        </p:spPr>
      </p:pic>
    </p:spTree>
    <p:extLst>
      <p:ext uri="{BB962C8B-B14F-4D97-AF65-F5344CB8AC3E}">
        <p14:creationId xmlns:p14="http://schemas.microsoft.com/office/powerpoint/2010/main" val="1913606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chemeClr val="bg1"/>
            </a:gs>
            <a:gs pos="100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772" y="948501"/>
            <a:ext cx="4092572" cy="4911086"/>
          </a:xfrm>
          <a:prstGeom prst="rect">
            <a:avLst/>
          </a:prstGeom>
        </p:spPr>
      </p:pic>
      <p:pic>
        <p:nvPicPr>
          <p:cNvPr id="5" name="Picture 4" descr="Slide1.jpg"/>
          <p:cNvPicPr>
            <a:picLocks noChangeAspect="1"/>
          </p:cNvPicPr>
          <p:nvPr/>
        </p:nvPicPr>
        <p:blipFill>
          <a:blip r:embed="rId4">
            <a:extLst>
              <a:ext uri="{BEBA8EAE-BF5A-486C-A8C5-ECC9F3942E4B}">
                <a14:imgProps xmlns:a14="http://schemas.microsoft.com/office/drawing/2010/main">
                  <a14:imgLayer r:embed="rId5">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4403938" y="3012720"/>
            <a:ext cx="708876" cy="531657"/>
          </a:xfrm>
          <a:prstGeom prst="rect">
            <a:avLst/>
          </a:prstGeom>
        </p:spPr>
      </p:pic>
    </p:spTree>
    <p:extLst>
      <p:ext uri="{BB962C8B-B14F-4D97-AF65-F5344CB8AC3E}">
        <p14:creationId xmlns:p14="http://schemas.microsoft.com/office/powerpoint/2010/main" val="15201983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chemeClr val="bg1"/>
            </a:gs>
            <a:gs pos="100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Slide1.jpg"/>
          <p:cNvPicPr>
            <a:picLocks noChangeAspect="1"/>
          </p:cNvPicPr>
          <p:nvPr/>
        </p:nvPicPr>
        <p:blipFill>
          <a:blip r:embed="rId3">
            <a:extLst>
              <a:ext uri="{BEBA8EAE-BF5A-486C-A8C5-ECC9F3942E4B}">
                <a14:imgProps xmlns:a14="http://schemas.microsoft.com/office/drawing/2010/main">
                  <a14:imgLayer r:embed="rId4">
                    <a14:imgEffect>
                      <a14:backgroundRemoval t="0" b="99815" l="417" r="100000"/>
                    </a14:imgEffect>
                  </a14:imgLayer>
                </a14:imgProps>
              </a:ext>
              <a:ext uri="{28A0092B-C50C-407E-A947-70E740481C1C}">
                <a14:useLocalDpi xmlns:a14="http://schemas.microsoft.com/office/drawing/2010/main" val="0"/>
              </a:ext>
            </a:extLst>
          </a:blip>
          <a:stretch>
            <a:fillRect/>
          </a:stretch>
        </p:blipFill>
        <p:spPr>
          <a:xfrm>
            <a:off x="752527" y="564476"/>
            <a:ext cx="7497845" cy="5623384"/>
          </a:xfrm>
          <a:prstGeom prst="rect">
            <a:avLst/>
          </a:prstGeom>
        </p:spPr>
      </p:pic>
    </p:spTree>
    <p:extLst>
      <p:ext uri="{BB962C8B-B14F-4D97-AF65-F5344CB8AC3E}">
        <p14:creationId xmlns:p14="http://schemas.microsoft.com/office/powerpoint/2010/main" val="10781788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ship3ff.jpg"/>
          <p:cNvPicPr>
            <a:picLocks noChangeAspect="1"/>
          </p:cNvPicPr>
          <p:nvPr/>
        </p:nvPicPr>
        <p:blipFill>
          <a:blip r:embed="rId4">
            <a:extLst>
              <a:ext uri="{BEBA8EAE-BF5A-486C-A8C5-ECC9F3942E4B}">
                <a14:imgProps xmlns:a14="http://schemas.microsoft.com/office/drawing/2010/main">
                  <a14:imgLayer r:embed="rId5">
                    <a14:imgEffect>
                      <a14:backgroundRemoval t="1111" b="100000" l="0" r="99306"/>
                    </a14:imgEffect>
                  </a14:imgLayer>
                </a14:imgProps>
              </a:ext>
              <a:ext uri="{28A0092B-C50C-407E-A947-70E740481C1C}">
                <a14:useLocalDpi xmlns:a14="http://schemas.microsoft.com/office/drawing/2010/main" val="0"/>
              </a:ext>
            </a:extLst>
          </a:blip>
          <a:stretch>
            <a:fillRect/>
          </a:stretch>
        </p:blipFill>
        <p:spPr>
          <a:xfrm>
            <a:off x="6166127" y="-611980"/>
            <a:ext cx="3865305" cy="2898980"/>
          </a:xfrm>
          <a:prstGeom prst="rect">
            <a:avLst/>
          </a:prstGeom>
        </p:spPr>
      </p:pic>
      <p:pic>
        <p:nvPicPr>
          <p:cNvPr id="5" name="Picture 4" descr="vf.jpeg"/>
          <p:cNvPicPr>
            <a:picLocks noChangeAspect="1"/>
          </p:cNvPicPr>
          <p:nvPr/>
        </p:nvPicPr>
        <p:blipFill>
          <a:blip r:embed="rId6">
            <a:extLst>
              <a:ext uri="{BEBA8EAE-BF5A-486C-A8C5-ECC9F3942E4B}">
                <a14:imgProps xmlns:a14="http://schemas.microsoft.com/office/drawing/2010/main">
                  <a14:imgLayer r:embed="rId7">
                    <a14:imgEffect>
                      <a14:backgroundRemoval t="0" b="98377" l="0" r="100000">
                        <a14:backgroundMark x1="49603" y1="91775" x2="49603" y2="91775"/>
                      </a14:backgroundRemoval>
                    </a14:imgEffect>
                  </a14:imgLayer>
                </a14:imgProps>
              </a:ext>
              <a:ext uri="{28A0092B-C50C-407E-A947-70E740481C1C}">
                <a14:useLocalDpi xmlns:a14="http://schemas.microsoft.com/office/drawing/2010/main" val="0"/>
              </a:ext>
            </a:extLst>
          </a:blip>
          <a:stretch>
            <a:fillRect/>
          </a:stretch>
        </p:blipFill>
        <p:spPr>
          <a:xfrm flipH="1">
            <a:off x="538588" y="3564160"/>
            <a:ext cx="509396" cy="933892"/>
          </a:xfrm>
          <a:prstGeom prst="rect">
            <a:avLst/>
          </a:prstGeom>
        </p:spPr>
      </p:pic>
    </p:spTree>
    <p:extLst>
      <p:ext uri="{BB962C8B-B14F-4D97-AF65-F5344CB8AC3E}">
        <p14:creationId xmlns:p14="http://schemas.microsoft.com/office/powerpoint/2010/main" val="3011889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4.28869E-6 1.16721E-6 C -0.00087 0.0132 -0.00139 0.0755 -0.0118 0.09287 C -0.01388 0.10375 -0.01527 0.11811 -0.01839 0.12807 C -0.02048 0.13409 -0.02516 0.14567 -0.02516 0.1459 C -0.02724 0.16813 -0.03089 0.18458 -0.03835 0.20357 C -0.04025 0.21399 -0.0439 0.21723 -0.04667 0.22719 C -0.05049 0.23946 -0.05413 0.25127 -0.06003 0.26193 C -0.06472 0.28462 -0.05795 0.2566 -0.0668 0.27652 C -0.07027 0.28393 -0.06853 0.29551 -0.07339 0.30269 C -0.07547 0.30546 -0.07773 0.30639 -0.07998 0.30847 C -0.08224 0.31426 -0.08328 0.32214 -0.08658 0.32608 C -0.0982 0.33928 -0.11 0.34599 -0.12318 0.35225 C -0.13671 0.35109 -0.15285 0.36105 -0.16326 0.34646 C -0.16499 0.34414 -0.16534 0.3402 -0.16656 0.33789 C -0.17471 0.32052 -0.16829 0.33603 -0.17662 0.3233 C -0.18425 0.31149 -0.18564 0.30523 -0.19483 0.30014 C -0.19952 0.29157 -0.2042 0.29296 -0.20975 0.28833 C -0.23092 0.26957 -0.25712 0.27489 -0.27984 0.27374 C -0.28661 0.27466 -0.29338 0.27304 -0.29997 0.27652 C -0.30361 0.27837 -0.30986 0.28833 -0.30986 0.28856 C -0.31229 0.30245 -0.31715 0.31264 -0.32304 0.3233 C -0.32669 0.33812 -0.32894 0.34344 -0.3364 0.35225 C -0.34109 0.36429 -0.34352 0.3629 -0.35132 0.36684 C -0.35757 0.36961 -0.36555 0.37772 -0.37127 0.37865 C -0.37752 0.37957 -0.38342 0.3805 -0.38949 0.38143 C -0.40667 0.37865 -0.42176 0.37286 -0.43789 0.36406 C -0.44865 0.34507 -0.45229 0.34321 -0.46617 0.33488 C -0.50712 0.33812 -0.49064 0.33395 -0.51111 0.34646 C -0.51614 0.35989 -0.52343 0.36568 -0.53123 0.37263 C -0.53522 0.37957 -0.54303 0.39393 -0.54771 0.39625 C -0.56454 0.40273 -0.5812 0.40875 -0.59768 0.4164 C -0.60948 0.42149 -0.61954 0.43261 -0.63099 0.43955 C -0.63272 0.44349 -0.63446 0.4472 -0.63602 0.45137 C -0.63724 0.45414 -0.63741 0.45901 -0.63932 0.46017 C -0.64209 0.46132 -0.64487 0.45808 -0.64747 0.45715 C -0.65875 0.44743 -0.67055 0.44395 -0.68269 0.43955 C -0.68876 0.44048 -0.69501 0.44025 -0.70091 0.4428 C -0.71114 0.44627 -0.71288 0.47916 -0.71756 0.49236 C -0.71964 0.51552 -0.72051 0.52547 -0.72745 0.54446 C -0.73057 0.55234 -0.73231 0.56438 -0.73751 0.56785 C -0.74584 0.57272 -0.74081 0.57017 -0.75243 0.57364 C -0.75816 0.58013 -0.75608 0.57712 -0.75903 0.58244 " pathEditMode="relative" rAng="0" ptsTypes="fffffffffffffffffffffffffffffffffffffffffA">
                                      <p:cBhvr>
                                        <p:cTn id="6" dur="6000" fill="hold"/>
                                        <p:tgtEl>
                                          <p:spTgt spid="2"/>
                                        </p:tgtEl>
                                        <p:attrNameLst>
                                          <p:attrName>ppt_x</p:attrName>
                                          <p:attrName>ppt_y</p:attrName>
                                        </p:attrNameLst>
                                      </p:cBhvr>
                                      <p:rCtr x="-37960" y="29111"/>
                                    </p:animMotion>
                                  </p:childTnLst>
                                </p:cTn>
                              </p:par>
                            </p:childTnLst>
                          </p:cTn>
                        </p:par>
                        <p:par>
                          <p:cTn id="7" fill="hold">
                            <p:stCondLst>
                              <p:cond delay="600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6000"/>
                            </p:stCondLst>
                            <p:childTnLst>
                              <p:par>
                                <p:cTn id="11" presetID="6" presetClass="emph" presetSubtype="0" fill="hold" nodeType="afterEffect">
                                  <p:stCondLst>
                                    <p:cond delay="0"/>
                                  </p:stCondLst>
                                  <p:childTnLst>
                                    <p:animScale>
                                      <p:cBhvr>
                                        <p:cTn id="12"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889" y="723644"/>
            <a:ext cx="5768366" cy="5480602"/>
          </a:xfrm>
          <a:prstGeom prst="rect">
            <a:avLst/>
          </a:prstGeom>
        </p:spPr>
      </p:pic>
      <p:pic>
        <p:nvPicPr>
          <p:cNvPr id="5" name="Picture 4" descr="Slide1.jpg"/>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562770" y="5581294"/>
            <a:ext cx="830602" cy="622952"/>
          </a:xfrm>
          <a:prstGeom prst="rect">
            <a:avLst/>
          </a:prstGeom>
        </p:spPr>
      </p:pic>
    </p:spTree>
    <p:extLst>
      <p:ext uri="{BB962C8B-B14F-4D97-AF65-F5344CB8AC3E}">
        <p14:creationId xmlns:p14="http://schemas.microsoft.com/office/powerpoint/2010/main" val="27394059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SG3ff.jpg"/>
          <p:cNvPicPr>
            <a:picLocks noChangeAspect="1"/>
          </p:cNvPicPr>
          <p:nvPr/>
        </p:nvPicPr>
        <p:blipFill>
          <a:blip r:embed="rId4">
            <a:extLst>
              <a:ext uri="{BEBA8EAE-BF5A-486C-A8C5-ECC9F3942E4B}">
                <a14:imgProps xmlns:a14="http://schemas.microsoft.com/office/drawing/2010/main">
                  <a14:imgLayer r:embed="rId5">
                    <a14:imgEffect>
                      <a14:backgroundRemoval t="741" b="100000" l="0" r="99028"/>
                    </a14:imgEffect>
                  </a14:imgLayer>
                </a14:imgProps>
              </a:ext>
              <a:ext uri="{28A0092B-C50C-407E-A947-70E740481C1C}">
                <a14:useLocalDpi xmlns:a14="http://schemas.microsoft.com/office/drawing/2010/main" val="0"/>
              </a:ext>
            </a:extLst>
          </a:blip>
          <a:stretch>
            <a:fillRect/>
          </a:stretch>
        </p:blipFill>
        <p:spPr>
          <a:xfrm>
            <a:off x="3457926" y="382488"/>
            <a:ext cx="2656561" cy="1992421"/>
          </a:xfrm>
          <a:prstGeom prst="rect">
            <a:avLst/>
          </a:prstGeom>
        </p:spPr>
      </p:pic>
      <p:pic>
        <p:nvPicPr>
          <p:cNvPr id="3" name="Picture 2" descr="SG3ff.jpg"/>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344547" y="749675"/>
            <a:ext cx="2713111" cy="2034833"/>
          </a:xfrm>
          <a:prstGeom prst="rect">
            <a:avLst/>
          </a:prstGeom>
        </p:spPr>
      </p:pic>
      <p:pic>
        <p:nvPicPr>
          <p:cNvPr id="4" name="Picture 3" descr="SG3ff.jpg"/>
          <p:cNvPicPr>
            <a:picLocks noChangeAspect="1"/>
          </p:cNvPicPr>
          <p:nvPr/>
        </p:nvPicPr>
        <p:blipFill>
          <a:blip r:embed="rId8">
            <a:extLst>
              <a:ext uri="{BEBA8EAE-BF5A-486C-A8C5-ECC9F3942E4B}">
                <a14:imgProps xmlns:a14="http://schemas.microsoft.com/office/drawing/2010/main">
                  <a14:imgLayer r:embed="rId9">
                    <a14:imgEffect>
                      <a14:backgroundRemoval t="0" b="100000" l="1250" r="100000"/>
                    </a14:imgEffect>
                  </a14:imgLayer>
                </a14:imgProps>
              </a:ext>
              <a:ext uri="{28A0092B-C50C-407E-A947-70E740481C1C}">
                <a14:useLocalDpi xmlns:a14="http://schemas.microsoft.com/office/drawing/2010/main" val="0"/>
              </a:ext>
            </a:extLst>
          </a:blip>
          <a:stretch>
            <a:fillRect/>
          </a:stretch>
        </p:blipFill>
        <p:spPr>
          <a:xfrm>
            <a:off x="4125413" y="-386393"/>
            <a:ext cx="3029513" cy="2272135"/>
          </a:xfrm>
          <a:prstGeom prst="rect">
            <a:avLst/>
          </a:prstGeom>
        </p:spPr>
      </p:pic>
      <p:pic>
        <p:nvPicPr>
          <p:cNvPr id="5" name="Picture 4" descr="SG3ff.jpg"/>
          <p:cNvPicPr>
            <a:picLocks noChangeAspect="1"/>
          </p:cNvPicPr>
          <p:nvPr/>
        </p:nvPicPr>
        <p:blipFill>
          <a:blip r:embed="rId4">
            <a:extLst>
              <a:ext uri="{BEBA8EAE-BF5A-486C-A8C5-ECC9F3942E4B}">
                <a14:imgProps xmlns:a14="http://schemas.microsoft.com/office/drawing/2010/main">
                  <a14:imgLayer r:embed="rId10">
                    <a14:imgEffect>
                      <a14:backgroundRemoval t="741" b="100000" l="0" r="100000"/>
                    </a14:imgEffect>
                  </a14:imgLayer>
                </a14:imgProps>
              </a:ext>
              <a:ext uri="{28A0092B-C50C-407E-A947-70E740481C1C}">
                <a14:useLocalDpi xmlns:a14="http://schemas.microsoft.com/office/drawing/2010/main" val="0"/>
              </a:ext>
            </a:extLst>
          </a:blip>
          <a:stretch>
            <a:fillRect/>
          </a:stretch>
        </p:blipFill>
        <p:spPr>
          <a:xfrm>
            <a:off x="3993016" y="749675"/>
            <a:ext cx="2963003" cy="2222252"/>
          </a:xfrm>
          <a:prstGeom prst="rect">
            <a:avLst/>
          </a:prstGeom>
        </p:spPr>
      </p:pic>
      <p:pic>
        <p:nvPicPr>
          <p:cNvPr id="6" name="Picture 5" descr="SG3ff.jpg"/>
          <p:cNvPicPr>
            <a:picLocks noChangeAspect="1"/>
          </p:cNvPicPr>
          <p:nvPr/>
        </p:nvPicPr>
        <p:blipFill>
          <a:blip r:embed="rId4">
            <a:extLst>
              <a:ext uri="{BEBA8EAE-BF5A-486C-A8C5-ECC9F3942E4B}">
                <a14:imgProps xmlns:a14="http://schemas.microsoft.com/office/drawing/2010/main">
                  <a14:imgLayer r:embed="rId11">
                    <a14:imgEffect>
                      <a14:backgroundRemoval t="0" b="99815" l="0" r="99583"/>
                    </a14:imgEffect>
                  </a14:imgLayer>
                </a14:imgProps>
              </a:ext>
              <a:ext uri="{28A0092B-C50C-407E-A947-70E740481C1C}">
                <a14:useLocalDpi xmlns:a14="http://schemas.microsoft.com/office/drawing/2010/main" val="0"/>
              </a:ext>
            </a:extLst>
          </a:blip>
          <a:stretch>
            <a:fillRect/>
          </a:stretch>
        </p:blipFill>
        <p:spPr>
          <a:xfrm>
            <a:off x="713587" y="382488"/>
            <a:ext cx="2861007" cy="2145755"/>
          </a:xfrm>
          <a:prstGeom prst="rect">
            <a:avLst/>
          </a:prstGeom>
        </p:spPr>
      </p:pic>
    </p:spTree>
    <p:extLst>
      <p:ext uri="{BB962C8B-B14F-4D97-AF65-F5344CB8AC3E}">
        <p14:creationId xmlns:p14="http://schemas.microsoft.com/office/powerpoint/2010/main" val="1926684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500"/>
                                        <p:tgtEl>
                                          <p:spTgt spid="2"/>
                                        </p:tgtEl>
                                      </p:cBhvr>
                                    </p:animEffect>
                                  </p:childTnLst>
                                </p:cTn>
                              </p:par>
                            </p:childTnLst>
                          </p:cTn>
                        </p:par>
                        <p:par>
                          <p:cTn id="8" fill="hold">
                            <p:stCondLst>
                              <p:cond delay="2500"/>
                            </p:stCondLst>
                            <p:childTnLst>
                              <p:par>
                                <p:cTn id="9" presetID="9" presetClass="exit" presetSubtype="0" fill="hold" nodeType="afterEffect">
                                  <p:stCondLst>
                                    <p:cond delay="0"/>
                                  </p:stCondLst>
                                  <p:childTnLst>
                                    <p:animEffect transition="out" filter="dissolve">
                                      <p:cBhvr>
                                        <p:cTn id="10" dur="2500"/>
                                        <p:tgtEl>
                                          <p:spTgt spid="2"/>
                                        </p:tgtEl>
                                      </p:cBhvr>
                                    </p:animEffect>
                                    <p:set>
                                      <p:cBhvr>
                                        <p:cTn id="11" dur="1" fill="hold">
                                          <p:stCondLst>
                                            <p:cond delay="2499"/>
                                          </p:stCondLst>
                                        </p:cTn>
                                        <p:tgtEl>
                                          <p:spTgt spid="2"/>
                                        </p:tgtEl>
                                        <p:attrNameLst>
                                          <p:attrName>style.visibility</p:attrName>
                                        </p:attrNameLst>
                                      </p:cBhvr>
                                      <p:to>
                                        <p:strVal val="hidden"/>
                                      </p:to>
                                    </p:set>
                                  </p:childTnLst>
                                </p:cTn>
                              </p:par>
                            </p:childTnLst>
                          </p:cTn>
                        </p:par>
                        <p:par>
                          <p:cTn id="12" fill="hold">
                            <p:stCondLst>
                              <p:cond delay="5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2500"/>
                                        <p:tgtEl>
                                          <p:spTgt spid="3"/>
                                        </p:tgtEl>
                                      </p:cBhvr>
                                    </p:animEffect>
                                  </p:childTnLst>
                                </p:cTn>
                              </p:par>
                            </p:childTnLst>
                          </p:cTn>
                        </p:par>
                        <p:par>
                          <p:cTn id="16" fill="hold">
                            <p:stCondLst>
                              <p:cond delay="7500"/>
                            </p:stCondLst>
                            <p:childTnLst>
                              <p:par>
                                <p:cTn id="17" presetID="9" presetClass="exit" presetSubtype="0" fill="hold" nodeType="afterEffect">
                                  <p:stCondLst>
                                    <p:cond delay="0"/>
                                  </p:stCondLst>
                                  <p:childTnLst>
                                    <p:animEffect transition="out" filter="dissolve">
                                      <p:cBhvr>
                                        <p:cTn id="18" dur="2500"/>
                                        <p:tgtEl>
                                          <p:spTgt spid="3"/>
                                        </p:tgtEl>
                                      </p:cBhvr>
                                    </p:animEffect>
                                    <p:set>
                                      <p:cBhvr>
                                        <p:cTn id="19" dur="1" fill="hold">
                                          <p:stCondLst>
                                            <p:cond delay="2499"/>
                                          </p:stCondLst>
                                        </p:cTn>
                                        <p:tgtEl>
                                          <p:spTgt spid="3"/>
                                        </p:tgtEl>
                                        <p:attrNameLst>
                                          <p:attrName>style.visibility</p:attrName>
                                        </p:attrNameLst>
                                      </p:cBhvr>
                                      <p:to>
                                        <p:strVal val="hidden"/>
                                      </p:to>
                                    </p:set>
                                  </p:childTnLst>
                                </p:cTn>
                              </p:par>
                            </p:childTnLst>
                          </p:cTn>
                        </p:par>
                        <p:par>
                          <p:cTn id="20" fill="hold">
                            <p:stCondLst>
                              <p:cond delay="10000"/>
                            </p:stCondLst>
                            <p:childTnLst>
                              <p:par>
                                <p:cTn id="21" presetID="9"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2500"/>
                                        <p:tgtEl>
                                          <p:spTgt spid="4"/>
                                        </p:tgtEl>
                                      </p:cBhvr>
                                    </p:animEffect>
                                  </p:childTnLst>
                                </p:cTn>
                              </p:par>
                            </p:childTnLst>
                          </p:cTn>
                        </p:par>
                        <p:par>
                          <p:cTn id="24" fill="hold">
                            <p:stCondLst>
                              <p:cond delay="12500"/>
                            </p:stCondLst>
                            <p:childTnLst>
                              <p:par>
                                <p:cTn id="25" presetID="9" presetClass="exit" presetSubtype="0" fill="hold" nodeType="afterEffect">
                                  <p:stCondLst>
                                    <p:cond delay="0"/>
                                  </p:stCondLst>
                                  <p:childTnLst>
                                    <p:animEffect transition="out" filter="dissolve">
                                      <p:cBhvr>
                                        <p:cTn id="26" dur="2500"/>
                                        <p:tgtEl>
                                          <p:spTgt spid="4"/>
                                        </p:tgtEl>
                                      </p:cBhvr>
                                    </p:animEffect>
                                    <p:set>
                                      <p:cBhvr>
                                        <p:cTn id="27" dur="1" fill="hold">
                                          <p:stCondLst>
                                            <p:cond delay="2499"/>
                                          </p:stCondLst>
                                        </p:cTn>
                                        <p:tgtEl>
                                          <p:spTgt spid="4"/>
                                        </p:tgtEl>
                                        <p:attrNameLst>
                                          <p:attrName>style.visibility</p:attrName>
                                        </p:attrNameLst>
                                      </p:cBhvr>
                                      <p:to>
                                        <p:strVal val="hidden"/>
                                      </p:to>
                                    </p:set>
                                  </p:childTnLst>
                                </p:cTn>
                              </p:par>
                            </p:childTnLst>
                          </p:cTn>
                        </p:par>
                        <p:par>
                          <p:cTn id="28" fill="hold">
                            <p:stCondLst>
                              <p:cond delay="15000"/>
                            </p:stCondLst>
                            <p:childTnLst>
                              <p:par>
                                <p:cTn id="29" presetID="9"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2500"/>
                                        <p:tgtEl>
                                          <p:spTgt spid="5"/>
                                        </p:tgtEl>
                                      </p:cBhvr>
                                    </p:animEffect>
                                  </p:childTnLst>
                                </p:cTn>
                              </p:par>
                            </p:childTnLst>
                          </p:cTn>
                        </p:par>
                        <p:par>
                          <p:cTn id="32" fill="hold">
                            <p:stCondLst>
                              <p:cond delay="17500"/>
                            </p:stCondLst>
                            <p:childTnLst>
                              <p:par>
                                <p:cTn id="33" presetID="9" presetClass="exit" presetSubtype="0" fill="hold" nodeType="afterEffect">
                                  <p:stCondLst>
                                    <p:cond delay="0"/>
                                  </p:stCondLst>
                                  <p:childTnLst>
                                    <p:animEffect transition="out" filter="dissolve">
                                      <p:cBhvr>
                                        <p:cTn id="34" dur="2500"/>
                                        <p:tgtEl>
                                          <p:spTgt spid="5"/>
                                        </p:tgtEl>
                                      </p:cBhvr>
                                    </p:animEffect>
                                    <p:set>
                                      <p:cBhvr>
                                        <p:cTn id="35" dur="1" fill="hold">
                                          <p:stCondLst>
                                            <p:cond delay="2499"/>
                                          </p:stCondLst>
                                        </p:cTn>
                                        <p:tgtEl>
                                          <p:spTgt spid="5"/>
                                        </p:tgtEl>
                                        <p:attrNameLst>
                                          <p:attrName>style.visibility</p:attrName>
                                        </p:attrNameLst>
                                      </p:cBhvr>
                                      <p:to>
                                        <p:strVal val="hidden"/>
                                      </p:to>
                                    </p:set>
                                  </p:childTnLst>
                                </p:cTn>
                              </p:par>
                            </p:childTnLst>
                          </p:cTn>
                        </p:par>
                        <p:par>
                          <p:cTn id="36" fill="hold">
                            <p:stCondLst>
                              <p:cond delay="20000"/>
                            </p:stCondLst>
                            <p:childTnLst>
                              <p:par>
                                <p:cTn id="37" presetID="9"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371</TotalTime>
  <Words>574</Words>
  <Application>Microsoft Macintosh PowerPoint</Application>
  <PresentationFormat>On-screen Show (4:3)</PresentationFormat>
  <Paragraphs>43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nordemann</dc:creator>
  <cp:lastModifiedBy>janet nordemann</cp:lastModifiedBy>
  <cp:revision>42</cp:revision>
  <dcterms:created xsi:type="dcterms:W3CDTF">2014-09-24T18:08:56Z</dcterms:created>
  <dcterms:modified xsi:type="dcterms:W3CDTF">2015-06-09T15:50:08Z</dcterms:modified>
</cp:coreProperties>
</file>