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2" r:id="rId2"/>
    <p:sldId id="264" r:id="rId3"/>
    <p:sldId id="266" r:id="rId4"/>
    <p:sldId id="274" r:id="rId5"/>
    <p:sldId id="265" r:id="rId6"/>
    <p:sldId id="273" r:id="rId7"/>
    <p:sldId id="270" r:id="rId8"/>
    <p:sldId id="260" r:id="rId9"/>
    <p:sldId id="268"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80" y="1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CD913-ED46-4F43-A4A1-231191D30E21}" type="datetimeFigureOut">
              <a:rPr lang="en-US" smtClean="0"/>
              <a:t>9/22/15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2E692-721D-194F-A76C-D67E014BE870}" type="slidenum">
              <a:rPr lang="en-US" smtClean="0"/>
              <a:t>‹#›</a:t>
            </a:fld>
            <a:endParaRPr lang="en-US"/>
          </a:p>
        </p:txBody>
      </p:sp>
    </p:spTree>
    <p:extLst>
      <p:ext uri="{BB962C8B-B14F-4D97-AF65-F5344CB8AC3E}">
        <p14:creationId xmlns:p14="http://schemas.microsoft.com/office/powerpoint/2010/main" val="3444729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Some</a:t>
            </a:r>
            <a:r>
              <a:rPr lang="en-US" sz="1200" b="1" kern="1200" baseline="0" dirty="0" smtClean="0">
                <a:solidFill>
                  <a:schemeClr val="tx1"/>
                </a:solidFill>
                <a:effectLst/>
                <a:latin typeface="+mn-lt"/>
                <a:ea typeface="+mn-ea"/>
                <a:cs typeface="+mn-cs"/>
              </a:rPr>
              <a:t> of the slides have animation on them.  ALL the animation has been formatted to happen automatically without needing to press ENTER for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  Welcome to you and all the families and children on the broadcast. This morning our story is about our beloved ascended master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when he was embodied as Mark L. Prophet, his last embodiment.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a:t>
            </a:fld>
            <a:endParaRPr lang="en-US"/>
          </a:p>
        </p:txBody>
      </p:sp>
    </p:spTree>
    <p:extLst>
      <p:ext uri="{BB962C8B-B14F-4D97-AF65-F5344CB8AC3E}">
        <p14:creationId xmlns:p14="http://schemas.microsoft.com/office/powerpoint/2010/main" val="387055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one dictation, the ascended master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gave us a gift. He said, “Yes, I have fashioned a blue cape for each one of you; that is, my angels – they have taken the fashioning that I have given to them and styled a most noble garment complete with hood like the monks of old. … these angels are going to place my cape upon you that you might also go forth wearing the momentum of my victory in many past embodiments, which I have taken forth from my causal body as a momentum of light to give unto you….”</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gave us a blue cape so that we could have the momentum of his victories in his past embodiments. Let’s imagine ourselves putting on this blue cape now. </a:t>
            </a:r>
            <a:r>
              <a:rPr lang="en-US" sz="1200" b="1" i="1" kern="1200" dirty="0" smtClean="0">
                <a:solidFill>
                  <a:schemeClr val="tx1"/>
                </a:solidFill>
                <a:effectLst/>
                <a:latin typeface="+mn-lt"/>
                <a:ea typeface="+mn-ea"/>
                <a:cs typeface="+mn-cs"/>
              </a:rPr>
              <a:t>(Demonstrate putting on imaginary cape.)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10</a:t>
            </a:fld>
            <a:endParaRPr lang="en-US"/>
          </a:p>
        </p:txBody>
      </p:sp>
    </p:spTree>
    <p:extLst>
      <p:ext uri="{BB962C8B-B14F-4D97-AF65-F5344CB8AC3E}">
        <p14:creationId xmlns:p14="http://schemas.microsoft.com/office/powerpoint/2010/main" val="387055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stand and show our love for beloved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for all that he has done and does for us each day. Let’ say, “Hail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3x. </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11</a:t>
            </a:fld>
            <a:endParaRPr lang="en-US"/>
          </a:p>
        </p:txBody>
      </p:sp>
    </p:spTree>
    <p:extLst>
      <p:ext uri="{BB962C8B-B14F-4D97-AF65-F5344CB8AC3E}">
        <p14:creationId xmlns:p14="http://schemas.microsoft.com/office/powerpoint/2010/main" val="387055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know that this soul came thousands of years ago to planet earth? </a:t>
            </a:r>
            <a:r>
              <a:rPr lang="en-US" sz="1200" b="1" i="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When </a:t>
            </a:r>
            <a:r>
              <a:rPr lang="en-US" sz="1200" kern="1200" dirty="0" err="1" smtClean="0">
                <a:solidFill>
                  <a:schemeClr val="tx1"/>
                </a:solidFill>
                <a:effectLst/>
                <a:latin typeface="+mn-lt"/>
                <a:ea typeface="+mn-ea"/>
                <a:cs typeface="+mn-cs"/>
              </a:rPr>
              <a:t>Sanat</a:t>
            </a:r>
            <a:r>
              <a:rPr lang="en-US" sz="1200" kern="1200" dirty="0" smtClean="0">
                <a:solidFill>
                  <a:schemeClr val="tx1"/>
                </a:solidFill>
                <a:effectLst/>
                <a:latin typeface="+mn-lt"/>
                <a:ea typeface="+mn-ea"/>
                <a:cs typeface="+mn-cs"/>
              </a:rPr>
              <a:t> Kumara came from Venus to keep the flame of light on earth,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and his twin flame, our beloved Guru Ma and other evolutions of light came with him. The story of </a:t>
            </a:r>
            <a:r>
              <a:rPr lang="en-US" sz="1200" kern="1200" dirty="0" err="1" smtClean="0">
                <a:solidFill>
                  <a:schemeClr val="tx1"/>
                </a:solidFill>
                <a:effectLst/>
                <a:latin typeface="+mn-lt"/>
                <a:ea typeface="+mn-ea"/>
                <a:cs typeface="+mn-cs"/>
              </a:rPr>
              <a:t>Lanello’s</a:t>
            </a:r>
            <a:r>
              <a:rPr lang="en-US" sz="1200" kern="1200" dirty="0" smtClean="0">
                <a:solidFill>
                  <a:schemeClr val="tx1"/>
                </a:solidFill>
                <a:effectLst/>
                <a:latin typeface="+mn-lt"/>
                <a:ea typeface="+mn-ea"/>
                <a:cs typeface="+mn-cs"/>
              </a:rPr>
              <a:t> mission throughout all his embodiments is one of a soul seized with a passion that is the love of God.</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2</a:t>
            </a:fld>
            <a:endParaRPr lang="en-US"/>
          </a:p>
        </p:txBody>
      </p:sp>
    </p:spTree>
    <p:extLst>
      <p:ext uri="{BB962C8B-B14F-4D97-AF65-F5344CB8AC3E}">
        <p14:creationId xmlns:p14="http://schemas.microsoft.com/office/powerpoint/2010/main" val="117056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know what some of </a:t>
            </a:r>
            <a:r>
              <a:rPr lang="en-US" sz="1200" kern="1200" dirty="0" err="1" smtClean="0">
                <a:solidFill>
                  <a:schemeClr val="tx1"/>
                </a:solidFill>
                <a:effectLst/>
                <a:latin typeface="+mn-lt"/>
                <a:ea typeface="+mn-ea"/>
                <a:cs typeface="+mn-cs"/>
              </a:rPr>
              <a:t>Lanello’s</a:t>
            </a:r>
            <a:r>
              <a:rPr lang="en-US" sz="1200" kern="1200" dirty="0" smtClean="0">
                <a:solidFill>
                  <a:schemeClr val="tx1"/>
                </a:solidFill>
                <a:effectLst/>
                <a:latin typeface="+mn-lt"/>
                <a:ea typeface="+mn-ea"/>
                <a:cs typeface="+mn-cs"/>
              </a:rPr>
              <a:t> embodiments were? </a:t>
            </a:r>
            <a:r>
              <a:rPr lang="en-US" sz="1200" b="1" i="1" kern="1200" dirty="0" smtClean="0">
                <a:solidFill>
                  <a:schemeClr val="tx1"/>
                </a:solidFill>
                <a:effectLst/>
                <a:latin typeface="+mn-lt"/>
                <a:ea typeface="+mn-ea"/>
                <a:cs typeface="+mn-cs"/>
              </a:rPr>
              <a:t>(Allow children to answer.)</a:t>
            </a:r>
            <a:r>
              <a:rPr lang="en-US" sz="1200" kern="1200" dirty="0" smtClean="0">
                <a:solidFill>
                  <a:schemeClr val="tx1"/>
                </a:solidFill>
                <a:effectLst/>
                <a:latin typeface="+mn-lt"/>
                <a:ea typeface="+mn-ea"/>
                <a:cs typeface="+mn-cs"/>
              </a:rPr>
              <a:t> I will just mention a few of them. Have you heard of Sir </a:t>
            </a:r>
            <a:r>
              <a:rPr lang="en-US" sz="1200" kern="1200" dirty="0" err="1" smtClean="0">
                <a:solidFill>
                  <a:schemeClr val="tx1"/>
                </a:solidFill>
                <a:effectLst/>
                <a:latin typeface="+mn-lt"/>
                <a:ea typeface="+mn-ea"/>
                <a:cs typeface="+mn-cs"/>
              </a:rPr>
              <a:t>Launcelot</a:t>
            </a:r>
            <a:r>
              <a:rPr lang="en-US" sz="1200" kern="1200" dirty="0" smtClean="0">
                <a:solidFill>
                  <a:schemeClr val="tx1"/>
                </a:solidFill>
                <a:effectLst/>
                <a:latin typeface="+mn-lt"/>
                <a:ea typeface="+mn-ea"/>
                <a:cs typeface="+mn-cs"/>
              </a:rPr>
              <a:t>, a knight in King Arthur’s court or Saladin, the great Moslem leader in the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known for his generosity, gentleness, honesty and justice to all peoples? Aesop the creator of Aesop’s fables and what about the poet, Henry Wadsworth Longfellow?  </a:t>
            </a:r>
            <a:r>
              <a:rPr lang="en-US" sz="1200" kern="1200" dirty="0" err="1" smtClean="0">
                <a:solidFill>
                  <a:schemeClr val="tx1"/>
                </a:solidFill>
                <a:effectLst/>
                <a:latin typeface="+mn-lt"/>
                <a:ea typeface="+mn-ea"/>
                <a:cs typeface="+mn-cs"/>
              </a:rPr>
              <a:t>Lanello</a:t>
            </a:r>
            <a:r>
              <a:rPr lang="en-US" sz="1200" kern="1200" dirty="0" smtClean="0">
                <a:solidFill>
                  <a:schemeClr val="tx1"/>
                </a:solidFill>
                <a:effectLst/>
                <a:latin typeface="+mn-lt"/>
                <a:ea typeface="+mn-ea"/>
                <a:cs typeface="+mn-cs"/>
              </a:rPr>
              <a:t> also lived as the Iroquois chief, Hiawatha. In his last embodiment as Mark Prophet, he started the Summit Lighthouse, our organization.</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3</a:t>
            </a:fld>
            <a:endParaRPr lang="en-US"/>
          </a:p>
        </p:txBody>
      </p:sp>
    </p:spTree>
    <p:extLst>
      <p:ext uri="{BB962C8B-B14F-4D97-AF65-F5344CB8AC3E}">
        <p14:creationId xmlns:p14="http://schemas.microsoft.com/office/powerpoint/2010/main" val="10325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story today is from this book, </a:t>
            </a:r>
            <a:r>
              <a:rPr lang="en-US" sz="1200" i="1" kern="1200" dirty="0" smtClean="0">
                <a:solidFill>
                  <a:schemeClr val="tx1"/>
                </a:solidFill>
                <a:effectLst/>
                <a:latin typeface="+mn-lt"/>
                <a:ea typeface="+mn-ea"/>
                <a:cs typeface="+mn-cs"/>
              </a:rPr>
              <a:t>Memories of Mark – My Life with Mark Prophet, </a:t>
            </a:r>
            <a:r>
              <a:rPr lang="en-US" sz="1200" kern="1200" dirty="0" smtClean="0">
                <a:solidFill>
                  <a:schemeClr val="tx1"/>
                </a:solidFill>
                <a:effectLst/>
                <a:latin typeface="+mn-lt"/>
                <a:ea typeface="+mn-ea"/>
                <a:cs typeface="+mn-cs"/>
              </a:rPr>
              <a:t> written by </a:t>
            </a:r>
            <a:r>
              <a:rPr lang="en-US" sz="1200" kern="1200" dirty="0" err="1" smtClean="0">
                <a:solidFill>
                  <a:schemeClr val="tx1"/>
                </a:solidFill>
                <a:effectLst/>
                <a:latin typeface="+mn-lt"/>
                <a:ea typeface="+mn-ea"/>
                <a:cs typeface="+mn-cs"/>
              </a:rPr>
              <a:t>Annice</a:t>
            </a:r>
            <a:r>
              <a:rPr lang="en-US" sz="1200" kern="1200" dirty="0" smtClean="0">
                <a:solidFill>
                  <a:schemeClr val="tx1"/>
                </a:solidFill>
                <a:effectLst/>
                <a:latin typeface="+mn-lt"/>
                <a:ea typeface="+mn-ea"/>
                <a:cs typeface="+mn-cs"/>
              </a:rPr>
              <a:t> Booth. Mrs. Booth said, “… he was so close to God that he was truly an adept.” Do you know what an adept is? </a:t>
            </a:r>
            <a:r>
              <a:rPr lang="en-US" sz="1200" b="1" i="1" kern="1200" dirty="0" smtClean="0">
                <a:solidFill>
                  <a:schemeClr val="tx1"/>
                </a:solidFill>
                <a:effectLst/>
                <a:latin typeface="+mn-lt"/>
                <a:ea typeface="+mn-ea"/>
                <a:cs typeface="+mn-cs"/>
              </a:rPr>
              <a:t>(Allow children to answer.)</a:t>
            </a:r>
            <a:r>
              <a:rPr lang="en-US" sz="1200" kern="1200" dirty="0" smtClean="0">
                <a:solidFill>
                  <a:schemeClr val="tx1"/>
                </a:solidFill>
                <a:effectLst/>
                <a:latin typeface="+mn-lt"/>
                <a:ea typeface="+mn-ea"/>
                <a:cs typeface="+mn-cs"/>
              </a:rPr>
              <a:t> An adept has the ability in controlling matter and physical forces. In other words, it appears as if the adept is performing miracles.	</a:t>
            </a:r>
          </a:p>
          <a:p>
            <a:r>
              <a:rPr lang="en-US" sz="1200" kern="1200" dirty="0" smtClean="0">
                <a:solidFill>
                  <a:schemeClr val="tx1"/>
                </a:solidFill>
                <a:effectLst/>
                <a:latin typeface="+mn-lt"/>
                <a:ea typeface="+mn-ea"/>
                <a:cs typeface="+mn-cs"/>
              </a:rPr>
              <a:t>	Our story today is about Mark’s ability in working with elementals, the nature spirits. Mrs. Booth is telling the story.</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4</a:t>
            </a:fld>
            <a:endParaRPr lang="en-US"/>
          </a:p>
        </p:txBody>
      </p:sp>
    </p:spTree>
    <p:extLst>
      <p:ext uri="{BB962C8B-B14F-4D97-AF65-F5344CB8AC3E}">
        <p14:creationId xmlns:p14="http://schemas.microsoft.com/office/powerpoint/2010/main" val="155410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disembarked from the ship in Bremerhaven, Germany in an absolute downpour. Mark had rented a Volkswagen van for us to tour Europe.</a:t>
            </a:r>
            <a:r>
              <a:rPr lang="en-US" dirty="0" smtClean="0">
                <a:effectLst/>
              </a:rPr>
              <a:t>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were all crowded into this one rented van. We had to put all our luggage on the roof but were unable to find a tarp in the entire city. There was nothing to do but to start traveling and hope that the rain would not ruin our luggage.</a:t>
            </a:r>
          </a:p>
          <a:p>
            <a:r>
              <a:rPr lang="en-US" sz="1200" kern="1200" dirty="0" smtClean="0">
                <a:solidFill>
                  <a:schemeClr val="tx1"/>
                </a:solidFill>
                <a:effectLst/>
                <a:latin typeface="+mn-lt"/>
                <a:ea typeface="+mn-ea"/>
                <a:cs typeface="+mn-cs"/>
              </a:rPr>
              <a:t>	Since we had no reservations for that night, it took quite a while to find an inn with vacancies enough for this many people. In the meantime, our luggage was getting drenched.</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5</a:t>
            </a:fld>
            <a:endParaRPr lang="en-US"/>
          </a:p>
        </p:txBody>
      </p:sp>
    </p:spTree>
    <p:extLst>
      <p:ext uri="{BB962C8B-B14F-4D97-AF65-F5344CB8AC3E}">
        <p14:creationId xmlns:p14="http://schemas.microsoft.com/office/powerpoint/2010/main" val="3913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a sudden from the front seat, I heard the words, “Peace, be still.” I have never experienced such love in my entire life as was contained in just those three little words. The rain stopped instantly. No one seemed to have noticed Mark’s command to the elementals except me. Eventually someone in the car said, “Oh, look, it stopped raining!” No one seemed to have realized the impact of what Mark had accomplished in love.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Mrs. Booth shares another story about Mark and elementals.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6</a:t>
            </a:fld>
            <a:endParaRPr lang="en-US"/>
          </a:p>
        </p:txBody>
      </p:sp>
    </p:spTree>
    <p:extLst>
      <p:ext uri="{BB962C8B-B14F-4D97-AF65-F5344CB8AC3E}">
        <p14:creationId xmlns:p14="http://schemas.microsoft.com/office/powerpoint/2010/main" val="274626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There came a time when Mark was traveling so often to Santa Barbara and other spots for lectures and seminars that transportation became a problem. He found it more efficient (and fun, too) to refit an old Greyhound bus for a mobile home that would carry the family and several staff members on his trips. He took great pride in rebuilding this bus and painted it gold. We always referred to it thereafter as the “gold bus.”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you know that bus still exists today? If you and your parents drive up on the road toward the Heart of the Inner Retreat, you will see the bus on the left. You can stop and go inside and experience the very same bus that Mark used to drive.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story continues. “It was the style at that time, if you owned a large mobile home, to tow a motorcycle along behind for convenience on trips inside cities. It was much easier to ride a motorcycle in city traffic than to maneuver this large bus and to try to find a parking place. And anyway, Mark had always wanted an excuse to ride a motorcycle.</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7</a:t>
            </a:fld>
            <a:endParaRPr lang="en-US"/>
          </a:p>
        </p:txBody>
      </p:sp>
    </p:spTree>
    <p:extLst>
      <p:ext uri="{BB962C8B-B14F-4D97-AF65-F5344CB8AC3E}">
        <p14:creationId xmlns:p14="http://schemas.microsoft.com/office/powerpoint/2010/main" val="302261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(There was) one little elemental that felt familiar enough with Mark that he could play a game with him. One sunny, summer afternoon at La </a:t>
            </a:r>
            <a:r>
              <a:rPr lang="en-US" sz="1200" kern="1200" dirty="0" err="1" smtClean="0">
                <a:solidFill>
                  <a:schemeClr val="tx1"/>
                </a:solidFill>
                <a:effectLst/>
                <a:latin typeface="+mn-lt"/>
                <a:ea typeface="+mn-ea"/>
                <a:cs typeface="+mn-cs"/>
              </a:rPr>
              <a:t>Tourelle</a:t>
            </a:r>
            <a:r>
              <a:rPr lang="en-US" sz="1200" kern="1200" dirty="0" smtClean="0">
                <a:solidFill>
                  <a:schemeClr val="tx1"/>
                </a:solidFill>
                <a:effectLst/>
                <a:latin typeface="+mn-lt"/>
                <a:ea typeface="+mn-ea"/>
                <a:cs typeface="+mn-cs"/>
              </a:rPr>
              <a:t> Mark decided to go for a motorcycle ride. All of a sudden Mark came dashing in the gate on his motorcycle screaming, “Hey, stop it, stop it!” This one little cloud was following him, raining right immediately over him, and there was no rain anywhere else in the sky.</a:t>
            </a:r>
          </a:p>
          <a:p>
            <a:r>
              <a:rPr lang="en-US" sz="1200" kern="1200" dirty="0" smtClean="0">
                <a:solidFill>
                  <a:schemeClr val="tx1"/>
                </a:solidFill>
                <a:effectLst/>
                <a:latin typeface="+mn-lt"/>
                <a:ea typeface="+mn-ea"/>
                <a:cs typeface="+mn-cs"/>
              </a:rPr>
              <a:t>	It was the most amazing sight I have ever seen. Mark was absolutely soaked, and the rest of us were perfectly dry. (Mark) said, “This little guy wanted to play, and I just couldn’t get him to stop.” </a:t>
            </a:r>
          </a:p>
          <a:p>
            <a:endParaRPr lang="en-US"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2E692-721D-194F-A76C-D67E014BE870}" type="slidenum">
              <a:rPr lang="en-US" smtClean="0"/>
              <a:t>8</a:t>
            </a:fld>
            <a:endParaRPr lang="en-US"/>
          </a:p>
        </p:txBody>
      </p:sp>
    </p:spTree>
    <p:extLst>
      <p:ext uri="{BB962C8B-B14F-4D97-AF65-F5344CB8AC3E}">
        <p14:creationId xmlns:p14="http://schemas.microsoft.com/office/powerpoint/2010/main" val="53962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could never guess what would happen next when you lived with Mark Prophet, who lived in two worlds at the same time. The elementals loved Mark and in turn responded to his love and served him.</a:t>
            </a:r>
          </a:p>
          <a:p>
            <a:r>
              <a:rPr lang="en-US" sz="1200" kern="1200" dirty="0" smtClean="0">
                <a:solidFill>
                  <a:schemeClr val="tx1"/>
                </a:solidFill>
                <a:effectLst/>
                <a:latin typeface="+mn-lt"/>
                <a:ea typeface="+mn-ea"/>
                <a:cs typeface="+mn-cs"/>
              </a:rPr>
              <a:t>	(Mark) could turn the hail back up in the sky. He could stop rain. He could reverse the course of a hurricane and send it back to sea. He could turn a fire back into itself. He could cause the thunder to roll across the sky. I have personally witnessed many of these feats.”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CONCLUSION: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hope these true stories helped you understand why Mark Prophet was called an adept. He truly performed what is considered miracles.</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9</a:t>
            </a:fld>
            <a:endParaRPr lang="en-US"/>
          </a:p>
        </p:txBody>
      </p:sp>
    </p:spTree>
    <p:extLst>
      <p:ext uri="{BB962C8B-B14F-4D97-AF65-F5344CB8AC3E}">
        <p14:creationId xmlns:p14="http://schemas.microsoft.com/office/powerpoint/2010/main" val="387055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102096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419669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344506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02108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AF660-E5C0-4047-84B0-F7968C6E96F3}"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17970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AF660-E5C0-4047-84B0-F7968C6E96F3}" type="datetimeFigureOut">
              <a:rPr lang="en-US" smtClean="0"/>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420883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AF660-E5C0-4047-84B0-F7968C6E96F3}" type="datetimeFigureOut">
              <a:rPr lang="en-US" smtClean="0"/>
              <a:t>9/22/15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56820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AF660-E5C0-4047-84B0-F7968C6E96F3}" type="datetimeFigureOut">
              <a:rPr lang="en-US" smtClean="0"/>
              <a:t>9/22/15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52461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AF660-E5C0-4047-84B0-F7968C6E96F3}" type="datetimeFigureOut">
              <a:rPr lang="en-US" smtClean="0"/>
              <a:t>9/22/15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105143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F660-E5C0-4047-84B0-F7968C6E96F3}" type="datetimeFigureOut">
              <a:rPr lang="en-US" smtClean="0"/>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363733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F660-E5C0-4047-84B0-F7968C6E96F3}" type="datetimeFigureOut">
              <a:rPr lang="en-US" smtClean="0"/>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664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89000">
              <a:schemeClr val="tx2">
                <a:lumMod val="40000"/>
                <a:lumOff val="60000"/>
                <a:alpha val="6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F660-E5C0-4047-84B0-F7968C6E96F3}" type="datetimeFigureOut">
              <a:rPr lang="en-US" smtClean="0"/>
              <a:t>9/22/15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B210B-AD84-104B-8267-E339CC9EDC41}" type="slidenum">
              <a:rPr lang="en-US" smtClean="0"/>
              <a:t>‹#›</a:t>
            </a:fld>
            <a:endParaRPr lang="en-US"/>
          </a:p>
        </p:txBody>
      </p:sp>
    </p:spTree>
    <p:extLst>
      <p:ext uri="{BB962C8B-B14F-4D97-AF65-F5344CB8AC3E}">
        <p14:creationId xmlns:p14="http://schemas.microsoft.com/office/powerpoint/2010/main" val="172808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1.wdp"/><Relationship Id="rId8" Type="http://schemas.microsoft.com/office/2007/relationships/hdphoto" Target="../media/hdphoto2.wdp"/><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1.wdp"/><Relationship Id="rId8" Type="http://schemas.microsoft.com/office/2007/relationships/hdphoto" Target="../media/hdphoto2.wdp"/><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15.png"/><Relationship Id="rId1" Type="http://schemas.microsoft.com/office/2007/relationships/media" Target="../media/media2.mp4"/><Relationship Id="rId2"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8.png"/><Relationship Id="rId6" Type="http://schemas.microsoft.com/office/2007/relationships/hdphoto" Target="../media/hdphoto4.wdp"/><Relationship Id="rId7" Type="http://schemas.openxmlformats.org/officeDocument/2006/relationships/image" Target="../media/image19.jpg"/><Relationship Id="rId8" Type="http://schemas.openxmlformats.org/officeDocument/2006/relationships/image" Target="../media/image20.png"/><Relationship Id="rId9"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jpg"/>
          <p:cNvPicPr>
            <a:picLocks noChangeAspect="1"/>
          </p:cNvPicPr>
          <p:nvPr/>
        </p:nvPicPr>
        <p:blipFill rotWithShape="1">
          <a:blip r:embed="rId3">
            <a:extLst>
              <a:ext uri="{28A0092B-C50C-407E-A947-70E740481C1C}">
                <a14:useLocalDpi xmlns:a14="http://schemas.microsoft.com/office/drawing/2010/main" val="0"/>
              </a:ext>
            </a:extLst>
          </a:blip>
          <a:srcRect t="2816"/>
          <a:stretch/>
        </p:blipFill>
        <p:spPr>
          <a:xfrm>
            <a:off x="2447174" y="666050"/>
            <a:ext cx="4166397" cy="5444113"/>
          </a:xfrm>
          <a:prstGeom prst="rect">
            <a:avLst/>
          </a:prstGeom>
          <a:ln>
            <a:noFill/>
          </a:ln>
          <a:effectLst>
            <a:softEdge rad="112500"/>
          </a:effectLst>
        </p:spPr>
      </p:pic>
    </p:spTree>
    <p:extLst>
      <p:ext uri="{BB962C8B-B14F-4D97-AF65-F5344CB8AC3E}">
        <p14:creationId xmlns:p14="http://schemas.microsoft.com/office/powerpoint/2010/main" val="3689401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hst-42417777999735_2271_25141395.jpeg"/>
          <p:cNvPicPr>
            <a:picLocks noChangeAspect="1"/>
          </p:cNvPicPr>
          <p:nvPr/>
        </p:nvPicPr>
        <p:blipFill rotWithShape="1">
          <a:blip r:embed="rId3">
            <a:extLst>
              <a:ext uri="{28A0092B-C50C-407E-A947-70E740481C1C}">
                <a14:useLocalDpi xmlns:a14="http://schemas.microsoft.com/office/drawing/2010/main" val="0"/>
              </a:ext>
            </a:extLst>
          </a:blip>
          <a:srcRect l="17998" r="18850"/>
          <a:stretch/>
        </p:blipFill>
        <p:spPr>
          <a:xfrm>
            <a:off x="2334272" y="226522"/>
            <a:ext cx="4187962" cy="6500626"/>
          </a:xfrm>
          <a:prstGeom prst="rect">
            <a:avLst/>
          </a:prstGeom>
        </p:spPr>
      </p:pic>
      <p:pic>
        <p:nvPicPr>
          <p:cNvPr id="10" name="Picture 9" descr="Mark-Prophet-2.jpg"/>
          <p:cNvPicPr>
            <a:picLocks noChangeAspect="1"/>
          </p:cNvPicPr>
          <p:nvPr/>
        </p:nvPicPr>
        <p:blipFill rotWithShape="1">
          <a:blip r:embed="rId4">
            <a:extLst>
              <a:ext uri="{BEBA8EAE-BF5A-486C-A8C5-ECC9F3942E4B}">
                <a14:imgProps xmlns:a14="http://schemas.microsoft.com/office/drawing/2010/main">
                  <a14:imgLayer r:embed="rId5">
                    <a14:imgEffect>
                      <a14:backgroundRemoval t="2691" b="77130" l="18286" r="90286"/>
                    </a14:imgEffect>
                  </a14:imgLayer>
                </a14:imgProps>
              </a:ext>
              <a:ext uri="{28A0092B-C50C-407E-A947-70E740481C1C}">
                <a14:useLocalDpi xmlns:a14="http://schemas.microsoft.com/office/drawing/2010/main" val="0"/>
              </a:ext>
            </a:extLst>
          </a:blip>
          <a:srcRect l="18337" r="9842" b="22127"/>
          <a:stretch/>
        </p:blipFill>
        <p:spPr>
          <a:xfrm>
            <a:off x="4033488" y="351542"/>
            <a:ext cx="813736" cy="1124312"/>
          </a:xfrm>
          <a:prstGeom prst="rect">
            <a:avLst/>
          </a:prstGeom>
        </p:spPr>
      </p:pic>
    </p:spTree>
    <p:extLst>
      <p:ext uri="{BB962C8B-B14F-4D97-AF65-F5344CB8AC3E}">
        <p14:creationId xmlns:p14="http://schemas.microsoft.com/office/powerpoint/2010/main" val="810689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k-Prophe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141" y="789656"/>
            <a:ext cx="4217894" cy="53748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26044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skange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046" y="218473"/>
            <a:ext cx="4214399" cy="3160799"/>
          </a:xfrm>
          <a:prstGeom prst="ellipse">
            <a:avLst/>
          </a:prstGeom>
          <a:ln>
            <a:noFill/>
          </a:ln>
          <a:effectLst>
            <a:softEdge rad="112500"/>
          </a:effectLst>
        </p:spPr>
      </p:pic>
    </p:spTree>
    <p:extLst>
      <p:ext uri="{BB962C8B-B14F-4D97-AF65-F5344CB8AC3E}">
        <p14:creationId xmlns:p14="http://schemas.microsoft.com/office/powerpoint/2010/main" val="3952554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500"/>
                                        <p:tgtEl>
                                          <p:spTgt spid="2"/>
                                        </p:tgtEl>
                                      </p:cBhvr>
                                    </p:animEffec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0 0  L 0 0.33366  E" pathEditMode="relative" ptsTypes="">
                                      <p:cBhvr>
                                        <p:cTn id="10" dur="3000" fill="hold"/>
                                        <p:tgtEl>
                                          <p:spTgt spid="2"/>
                                        </p:tgtEl>
                                        <p:attrNameLst>
                                          <p:attrName>ppt_x</p:attrName>
                                          <p:attrName>ppt_y</p:attrName>
                                        </p:attrNameLst>
                                      </p:cBhvr>
                                    </p:animMotion>
                                  </p:childTnLst>
                                </p:cTn>
                              </p:par>
                            </p:childTnLst>
                          </p:cTn>
                        </p:par>
                        <p:par>
                          <p:cTn id="11" fill="hold">
                            <p:stCondLst>
                              <p:cond delay="4500"/>
                            </p:stCondLst>
                            <p:childTnLst>
                              <p:par>
                                <p:cTn id="12" presetID="6" presetClass="emph" presetSubtype="0" fill="hold" nodeType="after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62764263_4026371_f5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78" y="600150"/>
            <a:ext cx="1420587" cy="1803052"/>
          </a:xfrm>
          <a:prstGeom prst="rect">
            <a:avLst/>
          </a:prstGeom>
          <a:ln>
            <a:noFill/>
          </a:ln>
          <a:effectLst>
            <a:softEdge rad="112500"/>
          </a:effectLst>
        </p:spPr>
      </p:pic>
      <p:pic>
        <p:nvPicPr>
          <p:cNvPr id="5" name="Picture 4" descr="saladin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886" y="527619"/>
            <a:ext cx="1945572" cy="2039437"/>
          </a:xfrm>
          <a:prstGeom prst="rect">
            <a:avLst/>
          </a:prstGeom>
          <a:ln>
            <a:noFill/>
          </a:ln>
          <a:effectLst>
            <a:softEdge rad="112500"/>
          </a:effectLst>
        </p:spPr>
      </p:pic>
      <p:pic>
        <p:nvPicPr>
          <p:cNvPr id="9" name="Picture 8" descr="1245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7328" y="4147351"/>
            <a:ext cx="1597046" cy="2308773"/>
          </a:xfrm>
          <a:prstGeom prst="rect">
            <a:avLst/>
          </a:prstGeom>
          <a:ln>
            <a:noFill/>
          </a:ln>
          <a:effectLst>
            <a:softEdge rad="112500"/>
          </a:effectLst>
        </p:spPr>
      </p:pic>
      <p:pic>
        <p:nvPicPr>
          <p:cNvPr id="10" name="Picture 9" descr="Louis-xiv-lebrun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59" y="4034826"/>
            <a:ext cx="2120786" cy="2533823"/>
          </a:xfrm>
          <a:prstGeom prst="rect">
            <a:avLst/>
          </a:prstGeom>
          <a:ln>
            <a:noFill/>
          </a:ln>
          <a:effectLst>
            <a:softEdge rad="112500"/>
          </a:effectLst>
        </p:spPr>
      </p:pic>
      <p:pic>
        <p:nvPicPr>
          <p:cNvPr id="11" name="Picture 10" descr="10199-004-A19F1A5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1470" y="1119674"/>
            <a:ext cx="2045088" cy="2567056"/>
          </a:xfrm>
          <a:prstGeom prst="rect">
            <a:avLst/>
          </a:prstGeom>
          <a:ln>
            <a:noFill/>
          </a:ln>
          <a:effectLst>
            <a:softEdge rad="112500"/>
          </a:effectLst>
        </p:spPr>
      </p:pic>
      <p:pic>
        <p:nvPicPr>
          <p:cNvPr id="12" name="Picture 11" descr="Hiawath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3262" y="4091917"/>
            <a:ext cx="2156443" cy="2364207"/>
          </a:xfrm>
          <a:prstGeom prst="rect">
            <a:avLst/>
          </a:prstGeom>
          <a:ln>
            <a:noFill/>
          </a:ln>
          <a:effectLst>
            <a:softEdge rad="112500"/>
          </a:effectLst>
        </p:spPr>
      </p:pic>
    </p:spTree>
    <p:extLst>
      <p:ext uri="{BB962C8B-B14F-4D97-AF65-F5344CB8AC3E}">
        <p14:creationId xmlns:p14="http://schemas.microsoft.com/office/powerpoint/2010/main" val="1305482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00"/>
                                        <p:tgtEl>
                                          <p:spTgt spid="4"/>
                                        </p:tgtEl>
                                      </p:cBhvr>
                                    </p:animEffect>
                                  </p:childTnLst>
                                </p:cTn>
                              </p:par>
                            </p:childTnLst>
                          </p:cTn>
                        </p:par>
                        <p:par>
                          <p:cTn id="8" fill="hold">
                            <p:stCondLst>
                              <p:cond delay="700"/>
                            </p:stCondLst>
                            <p:childTnLst>
                              <p:par>
                                <p:cTn id="9" presetID="6" presetClass="emph" presetSubtype="0" fill="hold" nodeType="afterEffect">
                                  <p:stCondLst>
                                    <p:cond delay="0"/>
                                  </p:stCondLst>
                                  <p:childTnLst>
                                    <p:animScale>
                                      <p:cBhvr>
                                        <p:cTn id="10" dur="1000" fill="hold"/>
                                        <p:tgtEl>
                                          <p:spTgt spid="4"/>
                                        </p:tgtEl>
                                      </p:cBhvr>
                                      <p:by x="150000" y="150000"/>
                                    </p:animScale>
                                  </p:childTnLst>
                                </p:cTn>
                              </p:par>
                            </p:childTnLst>
                          </p:cTn>
                        </p:par>
                        <p:par>
                          <p:cTn id="11" fill="hold">
                            <p:stCondLst>
                              <p:cond delay="17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700"/>
                                        <p:tgtEl>
                                          <p:spTgt spid="5"/>
                                        </p:tgtEl>
                                      </p:cBhvr>
                                    </p:animEffect>
                                  </p:childTnLst>
                                </p:cTn>
                              </p:par>
                            </p:childTnLst>
                          </p:cTn>
                        </p:par>
                        <p:par>
                          <p:cTn id="15" fill="hold">
                            <p:stCondLst>
                              <p:cond delay="2400"/>
                            </p:stCondLst>
                            <p:childTnLst>
                              <p:par>
                                <p:cTn id="16" presetID="6" presetClass="emph" presetSubtype="0" fill="hold" nodeType="afterEffect">
                                  <p:stCondLst>
                                    <p:cond delay="0"/>
                                  </p:stCondLst>
                                  <p:childTnLst>
                                    <p:animScale>
                                      <p:cBhvr>
                                        <p:cTn id="17" dur="1000" fill="hold"/>
                                        <p:tgtEl>
                                          <p:spTgt spid="5"/>
                                        </p:tgtEl>
                                      </p:cBhvr>
                                      <p:by x="150000" y="150000"/>
                                    </p:animScale>
                                  </p:childTnLst>
                                </p:cTn>
                              </p:par>
                            </p:childTnLst>
                          </p:cTn>
                        </p:par>
                        <p:par>
                          <p:cTn id="18" fill="hold">
                            <p:stCondLst>
                              <p:cond delay="3400"/>
                            </p:stCondLst>
                            <p:childTnLst>
                              <p:par>
                                <p:cTn id="19" presetID="9"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700"/>
                                        <p:tgtEl>
                                          <p:spTgt spid="9"/>
                                        </p:tgtEl>
                                      </p:cBhvr>
                                    </p:animEffect>
                                  </p:childTnLst>
                                </p:cTn>
                              </p:par>
                            </p:childTnLst>
                          </p:cTn>
                        </p:par>
                        <p:par>
                          <p:cTn id="22" fill="hold">
                            <p:stCondLst>
                              <p:cond delay="4100"/>
                            </p:stCondLst>
                            <p:childTnLst>
                              <p:par>
                                <p:cTn id="23" presetID="6" presetClass="emph" presetSubtype="0" fill="hold" nodeType="afterEffect">
                                  <p:stCondLst>
                                    <p:cond delay="0"/>
                                  </p:stCondLst>
                                  <p:childTnLst>
                                    <p:animScale>
                                      <p:cBhvr>
                                        <p:cTn id="24" dur="1000" fill="hold"/>
                                        <p:tgtEl>
                                          <p:spTgt spid="9"/>
                                        </p:tgtEl>
                                      </p:cBhvr>
                                      <p:by x="150000" y="150000"/>
                                    </p:animScale>
                                  </p:childTnLst>
                                </p:cTn>
                              </p:par>
                            </p:childTnLst>
                          </p:cTn>
                        </p:par>
                        <p:par>
                          <p:cTn id="25" fill="hold">
                            <p:stCondLst>
                              <p:cond delay="5100"/>
                            </p:stCondLst>
                            <p:childTnLst>
                              <p:par>
                                <p:cTn id="26" presetID="9"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700"/>
                                        <p:tgtEl>
                                          <p:spTgt spid="10"/>
                                        </p:tgtEl>
                                      </p:cBhvr>
                                    </p:animEffect>
                                  </p:childTnLst>
                                </p:cTn>
                              </p:par>
                            </p:childTnLst>
                          </p:cTn>
                        </p:par>
                        <p:par>
                          <p:cTn id="29" fill="hold">
                            <p:stCondLst>
                              <p:cond delay="5800"/>
                            </p:stCondLst>
                            <p:childTnLst>
                              <p:par>
                                <p:cTn id="30" presetID="6" presetClass="emph" presetSubtype="0" fill="hold" nodeType="afterEffect">
                                  <p:stCondLst>
                                    <p:cond delay="0"/>
                                  </p:stCondLst>
                                  <p:childTnLst>
                                    <p:animScale>
                                      <p:cBhvr>
                                        <p:cTn id="31" dur="1000" fill="hold"/>
                                        <p:tgtEl>
                                          <p:spTgt spid="10"/>
                                        </p:tgtEl>
                                      </p:cBhvr>
                                      <p:by x="150000" y="150000"/>
                                    </p:animScale>
                                  </p:childTnLst>
                                </p:cTn>
                              </p:par>
                            </p:childTnLst>
                          </p:cTn>
                        </p:par>
                        <p:par>
                          <p:cTn id="32" fill="hold">
                            <p:stCondLst>
                              <p:cond delay="6800"/>
                            </p:stCondLst>
                            <p:childTnLst>
                              <p:par>
                                <p:cTn id="33" presetID="9"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700"/>
                                        <p:tgtEl>
                                          <p:spTgt spid="11"/>
                                        </p:tgtEl>
                                      </p:cBhvr>
                                    </p:animEffect>
                                  </p:childTnLst>
                                </p:cTn>
                              </p:par>
                            </p:childTnLst>
                          </p:cTn>
                        </p:par>
                        <p:par>
                          <p:cTn id="36" fill="hold">
                            <p:stCondLst>
                              <p:cond delay="7500"/>
                            </p:stCondLst>
                            <p:childTnLst>
                              <p:par>
                                <p:cTn id="37" presetID="6" presetClass="emph" presetSubtype="0" fill="hold" nodeType="afterEffect">
                                  <p:stCondLst>
                                    <p:cond delay="0"/>
                                  </p:stCondLst>
                                  <p:childTnLst>
                                    <p:animScale>
                                      <p:cBhvr>
                                        <p:cTn id="38" dur="1000" fill="hold"/>
                                        <p:tgtEl>
                                          <p:spTgt spid="11"/>
                                        </p:tgtEl>
                                      </p:cBhvr>
                                      <p:by x="150000" y="150000"/>
                                    </p:animScale>
                                  </p:childTnLst>
                                </p:cTn>
                              </p:par>
                            </p:childTnLst>
                          </p:cTn>
                        </p:par>
                        <p:par>
                          <p:cTn id="39" fill="hold">
                            <p:stCondLst>
                              <p:cond delay="8500"/>
                            </p:stCondLst>
                            <p:childTnLst>
                              <p:par>
                                <p:cTn id="40" presetID="9"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700"/>
                                        <p:tgtEl>
                                          <p:spTgt spid="12"/>
                                        </p:tgtEl>
                                      </p:cBhvr>
                                    </p:animEffect>
                                  </p:childTnLst>
                                </p:cTn>
                              </p:par>
                            </p:childTnLst>
                          </p:cTn>
                        </p:par>
                        <p:par>
                          <p:cTn id="43" fill="hold">
                            <p:stCondLst>
                              <p:cond delay="9200"/>
                            </p:stCondLst>
                            <p:childTnLst>
                              <p:par>
                                <p:cTn id="44" presetID="6" presetClass="emph" presetSubtype="0" fill="hold" nodeType="afterEffect">
                                  <p:stCondLst>
                                    <p:cond delay="0"/>
                                  </p:stCondLst>
                                  <p:childTnLst>
                                    <p:animScale>
                                      <p:cBhvr>
                                        <p:cTn id="45" dur="1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L-and-Elizabeth-Clare-Prophet.png"/>
          <p:cNvPicPr>
            <a:picLocks noChangeAspect="1"/>
          </p:cNvPicPr>
          <p:nvPr/>
        </p:nvPicPr>
        <p:blipFill rotWithShape="1">
          <a:blip r:embed="rId3">
            <a:extLst>
              <a:ext uri="{28A0092B-C50C-407E-A947-70E740481C1C}">
                <a14:useLocalDpi xmlns:a14="http://schemas.microsoft.com/office/drawing/2010/main" val="0"/>
              </a:ext>
            </a:extLst>
          </a:blip>
          <a:srcRect r="50986" b="5102"/>
          <a:stretch/>
        </p:blipFill>
        <p:spPr>
          <a:xfrm>
            <a:off x="2832099" y="1060450"/>
            <a:ext cx="3373968" cy="4735095"/>
          </a:xfrm>
          <a:prstGeom prst="rect">
            <a:avLst/>
          </a:prstGeom>
        </p:spPr>
      </p:pic>
    </p:spTree>
    <p:extLst>
      <p:ext uri="{BB962C8B-B14F-4D97-AF65-F5344CB8AC3E}">
        <p14:creationId xmlns:p14="http://schemas.microsoft.com/office/powerpoint/2010/main" val="7132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wva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22538" t="22919" r="17813"/>
          <a:stretch/>
        </p:blipFill>
        <p:spPr>
          <a:xfrm>
            <a:off x="1393961" y="1618558"/>
            <a:ext cx="6303804" cy="4582507"/>
          </a:xfrm>
        </p:spPr>
      </p:pic>
      <p:pic>
        <p:nvPicPr>
          <p:cNvPr id="2" name="Picture 1"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a:off x="1794041" y="975842"/>
            <a:ext cx="1558988" cy="1719340"/>
          </a:xfrm>
          <a:prstGeom prst="rect">
            <a:avLst/>
          </a:prstGeom>
        </p:spPr>
      </p:pic>
      <p:pic>
        <p:nvPicPr>
          <p:cNvPr id="5" name="Picture 4"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a:off x="2573535" y="586107"/>
            <a:ext cx="1558988" cy="1719340"/>
          </a:xfrm>
          <a:prstGeom prst="rect">
            <a:avLst/>
          </a:prstGeom>
        </p:spPr>
      </p:pic>
      <p:pic>
        <p:nvPicPr>
          <p:cNvPr id="7" name="Picture 6"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flipH="1">
            <a:off x="5932079" y="787946"/>
            <a:ext cx="1195163" cy="1719340"/>
          </a:xfrm>
          <a:prstGeom prst="rect">
            <a:avLst/>
          </a:prstGeom>
        </p:spPr>
      </p:pic>
      <p:pic>
        <p:nvPicPr>
          <p:cNvPr id="8" name="Picture 7" descr="raindrop2.jpg"/>
          <p:cNvPicPr>
            <a:picLocks noChangeAspect="1"/>
          </p:cNvPicPr>
          <p:nvPr/>
        </p:nvPicPr>
        <p:blipFill>
          <a:blip r:embed="rId6">
            <a:extLst>
              <a:ext uri="{BEBA8EAE-BF5A-486C-A8C5-ECC9F3942E4B}">
                <a14:imgProps xmlns:a14="http://schemas.microsoft.com/office/drawing/2010/main">
                  <a14:imgLayer r:embed="rId8">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flipH="1">
            <a:off x="5334497" y="431212"/>
            <a:ext cx="1195163" cy="1719340"/>
          </a:xfrm>
          <a:prstGeom prst="rect">
            <a:avLst/>
          </a:prstGeom>
        </p:spPr>
      </p:pic>
    </p:spTree>
    <p:extLst>
      <p:ext uri="{BB962C8B-B14F-4D97-AF65-F5344CB8AC3E}">
        <p14:creationId xmlns:p14="http://schemas.microsoft.com/office/powerpoint/2010/main" val="1505196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 0  L 0 0.33295  E" pathEditMode="relative" ptsTypes="">
                                      <p:cBhvr>
                                        <p:cTn id="9" dur="2000" fill="hold"/>
                                        <p:tgtEl>
                                          <p:spTgt spid="2"/>
                                        </p:tgtEl>
                                        <p:attrNameLst>
                                          <p:attrName>ppt_x</p:attrName>
                                          <p:attrName>ppt_y</p:attrName>
                                        </p:attrNameLst>
                                      </p:cBhvr>
                                    </p:animMotion>
                                  </p:childTnLst>
                                </p:cTn>
                              </p:par>
                            </p:childTnLst>
                          </p:cTn>
                        </p:par>
                        <p:par>
                          <p:cTn id="10" fill="hold">
                            <p:stCondLst>
                              <p:cond delay="2000"/>
                            </p:stCondLst>
                            <p:childTnLst>
                              <p:par>
                                <p:cTn id="11" presetID="9" presetClass="exit" presetSubtype="0" fill="hold" nodeType="after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500"/>
                            </p:stCondLst>
                            <p:childTnLst>
                              <p:par>
                                <p:cTn id="17" presetID="42" presetClass="path" presetSubtype="0" accel="50000" decel="50000" fill="hold" nodeType="afterEffect">
                                  <p:stCondLst>
                                    <p:cond delay="0"/>
                                  </p:stCondLst>
                                  <p:childTnLst>
                                    <p:animMotion origin="layout" path="M 0 0  L 0 0.33295  E" pathEditMode="relative" ptsTypes="">
                                      <p:cBhvr>
                                        <p:cTn id="18" dur="2000" fill="hold"/>
                                        <p:tgtEl>
                                          <p:spTgt spid="7"/>
                                        </p:tgtEl>
                                        <p:attrNameLst>
                                          <p:attrName>ppt_x</p:attrName>
                                          <p:attrName>ppt_y</p:attrName>
                                        </p:attrNameLst>
                                      </p:cBhvr>
                                    </p:animMotion>
                                  </p:childTnLst>
                                </p:cTn>
                              </p:par>
                            </p:childTnLst>
                          </p:cTn>
                        </p:par>
                        <p:par>
                          <p:cTn id="19" fill="hold">
                            <p:stCondLst>
                              <p:cond delay="4500"/>
                            </p:stCondLst>
                            <p:childTnLst>
                              <p:par>
                                <p:cTn id="20" presetID="9" presetClass="exit" presetSubtype="0" fill="hold" nodeType="after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5000"/>
                            </p:stCondLst>
                            <p:childTnLst>
                              <p:par>
                                <p:cTn id="27" presetID="42" presetClass="path" presetSubtype="0" accel="50000" decel="50000" fill="hold" nodeType="afterEffect">
                                  <p:stCondLst>
                                    <p:cond delay="0"/>
                                  </p:stCondLst>
                                  <p:childTnLst>
                                    <p:animMotion origin="layout" path="M 0 0  L 0 0.33295  E" pathEditMode="relative" ptsTypes="">
                                      <p:cBhvr>
                                        <p:cTn id="28" dur="2000" fill="hold"/>
                                        <p:tgtEl>
                                          <p:spTgt spid="5"/>
                                        </p:tgtEl>
                                        <p:attrNameLst>
                                          <p:attrName>ppt_x</p:attrName>
                                          <p:attrName>ppt_y</p:attrName>
                                        </p:attrNameLst>
                                      </p:cBhvr>
                                    </p:animMotion>
                                  </p:childTnLst>
                                </p:cTn>
                              </p:par>
                            </p:childTnLst>
                          </p:cTn>
                        </p:par>
                        <p:par>
                          <p:cTn id="29" fill="hold">
                            <p:stCondLst>
                              <p:cond delay="7000"/>
                            </p:stCondLst>
                            <p:childTnLst>
                              <p:par>
                                <p:cTn id="30" presetID="9" presetClass="exit" presetSubtype="0" fill="hold" nodeType="after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7500"/>
                            </p:stCondLst>
                            <p:childTnLst>
                              <p:par>
                                <p:cTn id="34" presetID="1"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7500"/>
                            </p:stCondLst>
                            <p:childTnLst>
                              <p:par>
                                <p:cTn id="37" presetID="42" presetClass="path" presetSubtype="0" accel="50000" decel="50000" fill="hold" nodeType="afterEffect">
                                  <p:stCondLst>
                                    <p:cond delay="0"/>
                                  </p:stCondLst>
                                  <p:childTnLst>
                                    <p:animMotion origin="layout" path="M 0 0  L 0 0.33295  E" pathEditMode="relative" ptsTypes="">
                                      <p:cBhvr>
                                        <p:cTn id="38" dur="2000" fill="hold"/>
                                        <p:tgtEl>
                                          <p:spTgt spid="8"/>
                                        </p:tgtEl>
                                        <p:attrNameLst>
                                          <p:attrName>ppt_x</p:attrName>
                                          <p:attrName>ppt_y</p:attrName>
                                        </p:attrNameLst>
                                      </p:cBhvr>
                                    </p:animMotion>
                                  </p:childTnLst>
                                </p:cTn>
                              </p:par>
                            </p:childTnLst>
                          </p:cTn>
                        </p:par>
                        <p:par>
                          <p:cTn id="39" fill="hold">
                            <p:stCondLst>
                              <p:cond delay="9500"/>
                            </p:stCondLst>
                            <p:childTnLst>
                              <p:par>
                                <p:cTn id="40" presetID="9" presetClass="exit" presetSubtype="0" fill="hold" nodeType="after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4"/>
                                        </p:tgtEl>
                                      </p:cBhvr>
                                    </p:cmd>
                                  </p:childTnLst>
                                </p:cTn>
                              </p:par>
                            </p:childTnLst>
                          </p:cTn>
                        </p:par>
                      </p:childTnLst>
                    </p:cTn>
                  </p:par>
                </p:childTnLst>
              </p:cTn>
              <p:nextCondLst>
                <p:cond evt="onClick" delay="0">
                  <p:tgtEl>
                    <p:spTgt spid="4"/>
                  </p:tgtEl>
                </p:cond>
              </p:nextCondLst>
            </p:seq>
            <p:video fullScrn="1">
              <p:cMediaNode vol="80000">
                <p:cTn id="48"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wva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22538" t="22919" r="17813"/>
          <a:stretch/>
        </p:blipFill>
        <p:spPr>
          <a:xfrm>
            <a:off x="1393961" y="1618558"/>
            <a:ext cx="6303804" cy="4582507"/>
          </a:xfrm>
        </p:spPr>
      </p:pic>
      <p:pic>
        <p:nvPicPr>
          <p:cNvPr id="2" name="Picture 1"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a:off x="1794041" y="975842"/>
            <a:ext cx="1558988" cy="1719340"/>
          </a:xfrm>
          <a:prstGeom prst="rect">
            <a:avLst/>
          </a:prstGeom>
        </p:spPr>
      </p:pic>
      <p:pic>
        <p:nvPicPr>
          <p:cNvPr id="5" name="Picture 4"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a:off x="2573535" y="586107"/>
            <a:ext cx="1558988" cy="1719340"/>
          </a:xfrm>
          <a:prstGeom prst="rect">
            <a:avLst/>
          </a:prstGeom>
        </p:spPr>
      </p:pic>
      <p:pic>
        <p:nvPicPr>
          <p:cNvPr id="7" name="Picture 6" descr="raindrop2.jpg"/>
          <p:cNvPicPr>
            <a:picLocks noChangeAspect="1"/>
          </p:cNvPicPr>
          <p:nvPr/>
        </p:nvPicPr>
        <p:blipFill>
          <a:blip r:embed="rId6">
            <a:extLst>
              <a:ext uri="{BEBA8EAE-BF5A-486C-A8C5-ECC9F3942E4B}">
                <a14:imgProps xmlns:a14="http://schemas.microsoft.com/office/drawing/2010/main">
                  <a14:imgLayer r:embed="rId7">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flipH="1">
            <a:off x="5932079" y="787946"/>
            <a:ext cx="1195163" cy="1719340"/>
          </a:xfrm>
          <a:prstGeom prst="rect">
            <a:avLst/>
          </a:prstGeom>
        </p:spPr>
      </p:pic>
      <p:pic>
        <p:nvPicPr>
          <p:cNvPr id="8" name="Picture 7" descr="raindrop2.jpg"/>
          <p:cNvPicPr>
            <a:picLocks noChangeAspect="1"/>
          </p:cNvPicPr>
          <p:nvPr/>
        </p:nvPicPr>
        <p:blipFill>
          <a:blip r:embed="rId6">
            <a:extLst>
              <a:ext uri="{BEBA8EAE-BF5A-486C-A8C5-ECC9F3942E4B}">
                <a14:imgProps xmlns:a14="http://schemas.microsoft.com/office/drawing/2010/main">
                  <a14:imgLayer r:embed="rId8">
                    <a14:imgEffect>
                      <a14:backgroundRemoval t="0" b="99136" l="0" r="97524"/>
                    </a14:imgEffect>
                  </a14:imgLayer>
                </a14:imgProps>
              </a:ext>
              <a:ext uri="{28A0092B-C50C-407E-A947-70E740481C1C}">
                <a14:useLocalDpi xmlns:a14="http://schemas.microsoft.com/office/drawing/2010/main" val="0"/>
              </a:ext>
            </a:extLst>
          </a:blip>
          <a:stretch>
            <a:fillRect/>
          </a:stretch>
        </p:blipFill>
        <p:spPr>
          <a:xfrm flipH="1">
            <a:off x="5334497" y="431212"/>
            <a:ext cx="1195163" cy="1719340"/>
          </a:xfrm>
          <a:prstGeom prst="rect">
            <a:avLst/>
          </a:prstGeom>
        </p:spPr>
      </p:pic>
      <p:sp>
        <p:nvSpPr>
          <p:cNvPr id="3" name="Oval Callout 2"/>
          <p:cNvSpPr/>
          <p:nvPr/>
        </p:nvSpPr>
        <p:spPr>
          <a:xfrm rot="20271959" flipH="1">
            <a:off x="-65150" y="2774976"/>
            <a:ext cx="4116344" cy="1246398"/>
          </a:xfrm>
          <a:prstGeom prst="wedgeEllipseCallout">
            <a:avLst>
              <a:gd name="adj1" fmla="val -9105"/>
              <a:gd name="adj2" fmla="val 10031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FF"/>
                </a:solidFill>
              </a:rPr>
              <a:t>PEACE, BE STILL </a:t>
            </a:r>
            <a:endParaRPr lang="en-US" sz="3200" dirty="0">
              <a:solidFill>
                <a:srgbClr val="0000FF"/>
              </a:solidFill>
            </a:endParaRPr>
          </a:p>
        </p:txBody>
      </p:sp>
    </p:spTree>
    <p:extLst>
      <p:ext uri="{BB962C8B-B14F-4D97-AF65-F5344CB8AC3E}">
        <p14:creationId xmlns:p14="http://schemas.microsoft.com/office/powerpoint/2010/main" val="1330984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fullScrn="1">
              <p:cMediaNode vol="80000">
                <p:cTn id="14" repeatCount="indefinite" fill="hold" display="0">
                  <p:stCondLst>
                    <p:cond delay="indefinite"/>
                  </p:stCondLst>
                </p:cTn>
                <p:tgtEl>
                  <p:spTgt spid="4"/>
                </p:tgtEl>
              </p:cMediaNode>
            </p:vide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busjpeg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74" y="468664"/>
            <a:ext cx="7711352" cy="5911221"/>
          </a:xfrm>
          <a:prstGeom prst="rect">
            <a:avLst/>
          </a:prstGeom>
        </p:spPr>
      </p:pic>
      <p:pic>
        <p:nvPicPr>
          <p:cNvPr id="5" name="Picture 4" descr="Mark-Prophet-Facebook-Shared-link-photo-1024x512.jpg"/>
          <p:cNvPicPr>
            <a:picLocks noChangeAspect="1"/>
          </p:cNvPicPr>
          <p:nvPr/>
        </p:nvPicPr>
        <p:blipFill rotWithShape="1">
          <a:blip r:embed="rId4">
            <a:extLst>
              <a:ext uri="{BEBA8EAE-BF5A-486C-A8C5-ECC9F3942E4B}">
                <a14:imgProps xmlns:a14="http://schemas.microsoft.com/office/drawing/2010/main">
                  <a14:imgLayer r:embed="rId5">
                    <a14:imgEffect>
                      <a14:backgroundRemoval t="0" b="66016" l="30176" r="68066"/>
                    </a14:imgEffect>
                  </a14:imgLayer>
                </a14:imgProps>
              </a:ext>
              <a:ext uri="{28A0092B-C50C-407E-A947-70E740481C1C}">
                <a14:useLocalDpi xmlns:a14="http://schemas.microsoft.com/office/drawing/2010/main" val="0"/>
              </a:ext>
            </a:extLst>
          </a:blip>
          <a:srcRect l="35026" r="31754" b="33684"/>
          <a:stretch/>
        </p:blipFill>
        <p:spPr>
          <a:xfrm rot="21121824">
            <a:off x="6953225" y="2650469"/>
            <a:ext cx="500723" cy="499790"/>
          </a:xfrm>
          <a:prstGeom prst="rect">
            <a:avLst/>
          </a:prstGeom>
        </p:spPr>
      </p:pic>
    </p:spTree>
    <p:extLst>
      <p:ext uri="{BB962C8B-B14F-4D97-AF65-F5344CB8AC3E}">
        <p14:creationId xmlns:p14="http://schemas.microsoft.com/office/powerpoint/2010/main" val="4127604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torcycl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5779" t="8685" r="35568" b="33323"/>
          <a:stretch/>
        </p:blipFill>
        <p:spPr>
          <a:xfrm>
            <a:off x="2231290" y="566315"/>
            <a:ext cx="4891676" cy="5543033"/>
          </a:xfrm>
          <a:prstGeom prst="rect">
            <a:avLst/>
          </a:prstGeom>
          <a:ln>
            <a:noFill/>
          </a:ln>
          <a:effectLst>
            <a:softEdge rad="112500"/>
          </a:effectLst>
        </p:spPr>
      </p:pic>
    </p:spTree>
    <p:extLst>
      <p:ext uri="{BB962C8B-B14F-4D97-AF65-F5344CB8AC3E}">
        <p14:creationId xmlns:p14="http://schemas.microsoft.com/office/powerpoint/2010/main" val="3882401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k-prophet-at-conference-510x6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74" y="739451"/>
            <a:ext cx="4360574" cy="54635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descr="gnomereserve4.jpg"/>
          <p:cNvPicPr>
            <a:picLocks noChangeAspect="1"/>
          </p:cNvPicPr>
          <p:nvPr/>
        </p:nvPicPr>
        <p:blipFill>
          <a:blip r:embed="rId4">
            <a:alphaModFix amt="78000"/>
            <a:extLst>
              <a:ext uri="{28A0092B-C50C-407E-A947-70E740481C1C}">
                <a14:useLocalDpi xmlns:a14="http://schemas.microsoft.com/office/drawing/2010/main" val="0"/>
              </a:ext>
            </a:extLst>
          </a:blip>
          <a:stretch>
            <a:fillRect/>
          </a:stretch>
        </p:blipFill>
        <p:spPr>
          <a:xfrm>
            <a:off x="2651797" y="5169196"/>
            <a:ext cx="2480171" cy="940732"/>
          </a:xfrm>
          <a:prstGeom prst="rect">
            <a:avLst/>
          </a:prstGeom>
          <a:ln>
            <a:noFill/>
          </a:ln>
          <a:effectLst>
            <a:softEdge rad="112500"/>
          </a:effectLst>
        </p:spPr>
      </p:pic>
      <p:pic>
        <p:nvPicPr>
          <p:cNvPr id="7" name="Picture 6" descr="5e67bc75c2004a3877defd771e545dd6.jpg"/>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424" r="100000"/>
                    </a14:imgEffect>
                  </a14:imgLayer>
                </a14:imgProps>
              </a:ext>
              <a:ext uri="{28A0092B-C50C-407E-A947-70E740481C1C}">
                <a14:useLocalDpi xmlns:a14="http://schemas.microsoft.com/office/drawing/2010/main" val="0"/>
              </a:ext>
            </a:extLst>
          </a:blip>
          <a:srcRect l="17760" t="10584" r="27413" b="36550"/>
          <a:stretch/>
        </p:blipFill>
        <p:spPr>
          <a:xfrm rot="1722962" flipH="1">
            <a:off x="5263030" y="3754152"/>
            <a:ext cx="995500" cy="1390049"/>
          </a:xfrm>
          <a:prstGeom prst="rect">
            <a:avLst/>
          </a:prstGeom>
        </p:spPr>
      </p:pic>
      <p:pic>
        <p:nvPicPr>
          <p:cNvPr id="8" name="Picture 7" descr="il_fullxfull.215951070.jpg"/>
          <p:cNvPicPr>
            <a:picLocks noChangeAspect="1"/>
          </p:cNvPicPr>
          <p:nvPr/>
        </p:nvPicPr>
        <p:blipFill>
          <a:blip r:embed="rId7">
            <a:alphaModFix amt="77000"/>
            <a:extLst>
              <a:ext uri="{28A0092B-C50C-407E-A947-70E740481C1C}">
                <a14:useLocalDpi xmlns:a14="http://schemas.microsoft.com/office/drawing/2010/main" val="0"/>
              </a:ext>
            </a:extLst>
          </a:blip>
          <a:stretch>
            <a:fillRect/>
          </a:stretch>
        </p:blipFill>
        <p:spPr>
          <a:xfrm>
            <a:off x="2651797" y="943860"/>
            <a:ext cx="935432" cy="623344"/>
          </a:xfrm>
          <a:prstGeom prst="rect">
            <a:avLst/>
          </a:prstGeom>
          <a:ln>
            <a:noFill/>
          </a:ln>
          <a:effectLst>
            <a:softEdge rad="112500"/>
          </a:effectLst>
        </p:spPr>
      </p:pic>
      <p:pic>
        <p:nvPicPr>
          <p:cNvPr id="9" name="Picture 8" descr="56174-flower-fairies.jpg"/>
          <p:cNvPicPr>
            <a:picLocks noChangeAspect="1"/>
          </p:cNvPicPr>
          <p:nvPr/>
        </p:nvPicPr>
        <p:blipFill rotWithShape="1">
          <a:blip r:embed="rId8">
            <a:extLst>
              <a:ext uri="{BEBA8EAE-BF5A-486C-A8C5-ECC9F3942E4B}">
                <a14:imgProps xmlns:a14="http://schemas.microsoft.com/office/drawing/2010/main">
                  <a14:imgLayer r:embed="rId9">
                    <a14:imgEffect>
                      <a14:backgroundRemoval t="59455" b="100000" l="30000" r="59273"/>
                    </a14:imgEffect>
                  </a14:imgLayer>
                </a14:imgProps>
              </a:ext>
              <a:ext uri="{28A0092B-C50C-407E-A947-70E740481C1C}">
                <a14:useLocalDpi xmlns:a14="http://schemas.microsoft.com/office/drawing/2010/main" val="0"/>
              </a:ext>
            </a:extLst>
          </a:blip>
          <a:srcRect l="30162" t="59174" r="39800"/>
          <a:stretch/>
        </p:blipFill>
        <p:spPr>
          <a:xfrm rot="21041124" flipH="1">
            <a:off x="4596047" y="822378"/>
            <a:ext cx="788523" cy="1209786"/>
          </a:xfrm>
          <a:prstGeom prst="rect">
            <a:avLst/>
          </a:prstGeom>
        </p:spPr>
      </p:pic>
    </p:spTree>
    <p:extLst>
      <p:ext uri="{BB962C8B-B14F-4D97-AF65-F5344CB8AC3E}">
        <p14:creationId xmlns:p14="http://schemas.microsoft.com/office/powerpoint/2010/main" val="3758324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3227</TotalTime>
  <Words>724</Words>
  <Application>Microsoft Macintosh PowerPoint</Application>
  <PresentationFormat>On-screen Show (4:3)</PresentationFormat>
  <Paragraphs>44</Paragraphs>
  <Slides>11</Slides>
  <Notes>11</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nordemann</dc:creator>
  <cp:lastModifiedBy>janet nordemann</cp:lastModifiedBy>
  <cp:revision>101</cp:revision>
  <dcterms:created xsi:type="dcterms:W3CDTF">2014-09-24T18:08:56Z</dcterms:created>
  <dcterms:modified xsi:type="dcterms:W3CDTF">2015-09-22T16:40:55Z</dcterms:modified>
</cp:coreProperties>
</file>